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1285" r:id="rId2"/>
    <p:sldId id="1675" r:id="rId3"/>
    <p:sldId id="1676" r:id="rId4"/>
    <p:sldId id="1681" r:id="rId5"/>
    <p:sldId id="1609" r:id="rId6"/>
    <p:sldId id="1684" r:id="rId7"/>
    <p:sldId id="259" r:id="rId8"/>
    <p:sldId id="418" r:id="rId9"/>
    <p:sldId id="1526" r:id="rId10"/>
    <p:sldId id="1619" r:id="rId11"/>
    <p:sldId id="1620" r:id="rId12"/>
    <p:sldId id="1723" r:id="rId13"/>
    <p:sldId id="1724" r:id="rId14"/>
    <p:sldId id="1725" r:id="rId15"/>
    <p:sldId id="1721" r:id="rId16"/>
    <p:sldId id="1615" r:id="rId17"/>
    <p:sldId id="1650" r:id="rId18"/>
    <p:sldId id="14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9660DE-6DF6-1D41-8F94-3B7C91B77039}">
          <p14:sldIdLst>
            <p14:sldId id="1285"/>
            <p14:sldId id="1675"/>
            <p14:sldId id="1676"/>
            <p14:sldId id="1681"/>
            <p14:sldId id="1609"/>
            <p14:sldId id="1684"/>
            <p14:sldId id="259"/>
            <p14:sldId id="418"/>
            <p14:sldId id="1526"/>
            <p14:sldId id="1619"/>
            <p14:sldId id="1620"/>
            <p14:sldId id="1723"/>
            <p14:sldId id="1724"/>
            <p14:sldId id="1725"/>
            <p14:sldId id="1721"/>
            <p14:sldId id="1615"/>
            <p14:sldId id="1650"/>
            <p14:sldId id="1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52"/>
    <p:restoredTop sz="96900"/>
  </p:normalViewPr>
  <p:slideViewPr>
    <p:cSldViewPr snapToGrid="0">
      <p:cViewPr>
        <p:scale>
          <a:sx n="112" d="100"/>
          <a:sy n="112" d="100"/>
        </p:scale>
        <p:origin x="1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D9849-C366-C645-B015-2B5D5198FFD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1E7B5-E713-B747-BC3A-8C09C9F1B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422-019-00805-w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A9740-BD37-4DCA-BDC4-7DBBAE15FA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80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41220-830E-FAFE-5BCD-C504E133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3543E-D044-014F-DA2A-97052FAD8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ED433-4D9C-5E98-E116-D5D5110E2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effort, limited effort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64725-633F-8C49-F938-D32FB54B8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1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</a:t>
            </a:r>
            <a:r>
              <a:rPr lang="en-US"/>
              <a:t>, limited </a:t>
            </a:r>
            <a:r>
              <a:rPr lang="en-US" dirty="0"/>
              <a:t>effort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42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6560B-1FAF-E016-E15B-9687E8DD6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3FFC3-451A-418E-821C-C3DB67097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2D36E-B1F3-3A8D-F9D8-4AF6DB6F6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effort</a:t>
            </a:r>
            <a:r>
              <a:rPr lang="en-US"/>
              <a:t>, limited </a:t>
            </a:r>
            <a:r>
              <a:rPr lang="en-US" dirty="0"/>
              <a:t>effort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06E23-A986-6F40-8363-6555250F8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2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D1A94-ACB1-381D-609B-948C72C0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D90465-CD35-9A18-55CF-4948A1DEB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BCC471-4203-90D7-1F59-E168D1F8C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8FF2-72E5-D13B-0AEC-52DFA3D6F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733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Maxwell:” </a:t>
            </a:r>
            <a:r>
              <a:rPr lang="en-US" b="1"/>
              <a:t>L.D. Landau &amp; E.M. Lifshitz</a:t>
            </a:r>
            <a:r>
              <a:rPr lang="en-US"/>
              <a:t>, </a:t>
            </a:r>
            <a:r>
              <a:rPr lang="en-US" i="1"/>
              <a:t>The Classical Theory of Fields</a:t>
            </a:r>
            <a:r>
              <a:rPr lang="en-US"/>
              <a:t>, Vol. 2 of </a:t>
            </a:r>
            <a:r>
              <a:rPr lang="en-US" i="1"/>
              <a:t>Course of Theoretical Physics</a:t>
            </a:r>
            <a:endParaRPr lang="en-US"/>
          </a:p>
          <a:p>
            <a:r>
              <a:rPr lang="en-US"/>
              <a:t>➤ Chapter 1–3 give an elegant derivation using field </a:t>
            </a:r>
            <a:r>
              <a:rPr lang="en-US" err="1"/>
              <a:t>Lagrangians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b="1"/>
              <a:t>L.D. Landau &amp; E.M. Lifshitz</a:t>
            </a:r>
            <a:r>
              <a:rPr lang="en-US"/>
              <a:t>, </a:t>
            </a:r>
            <a:r>
              <a:rPr lang="en-US" i="1"/>
              <a:t>Quantum Mechanics: Non-Relativistic Theory</a:t>
            </a:r>
            <a:r>
              <a:rPr lang="en-US"/>
              <a:t>, Vol. 3</a:t>
            </a:r>
          </a:p>
          <a:p>
            <a:r>
              <a:rPr lang="en-US"/>
              <a:t>➤ Rigorous derivation of Schrödinger equation from variational principles.</a:t>
            </a:r>
          </a:p>
          <a:p>
            <a:endParaRPr lang="en-US"/>
          </a:p>
          <a:p>
            <a:r>
              <a:rPr lang="en-US" b="1"/>
              <a:t>Parr &amp; Friston (2019)</a:t>
            </a:r>
            <a:r>
              <a:rPr lang="en-US"/>
              <a:t>, </a:t>
            </a:r>
            <a:r>
              <a:rPr lang="en-US" i="1" err="1"/>
              <a:t>Generalised</a:t>
            </a:r>
            <a:r>
              <a:rPr lang="en-US" i="1"/>
              <a:t> Free Energy and Active Inference</a:t>
            </a:r>
            <a:r>
              <a:rPr lang="en-US"/>
              <a:t>:</a:t>
            </a:r>
          </a:p>
          <a:p>
            <a:r>
              <a:rPr lang="en-US"/>
              <a:t>“The accuracy term… acts like a potential energy in that it pulls beliefs towards states that are compatible with sensory data.” (</a:t>
            </a:r>
            <a:r>
              <a:rPr lang="en-US">
                <a:hlinkClick r:id="rId3"/>
              </a:rPr>
              <a:t>DOI:10.1007/s00422-019-00805-w</a:t>
            </a:r>
            <a:r>
              <a:rPr lang="en-US"/>
              <a:t>)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7541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BAF8A-708D-C0D7-AFBE-4FF21A91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A9B5C-DA6B-2885-FC25-852349F14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9E089-B3A9-D618-AA64-44509FF5E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8AA80-4268-8600-E9D2-31376E387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536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935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A49C0-2474-CA81-645B-355774B1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E39B8-B108-5C78-0D1C-4A6565C54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448D1-E2CF-8186-5583-C2514F833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B6C4-76BA-0E99-26C6-2498BFEC4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7802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 we in BIASlab do want to build such a software with such nice characteristics. It is always about tradeoffs, we do something better in one particular domain, and other libraries might be better in a different domain. But we are really focusing on this particular properties.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B22E4-6321-7D60-8EDC-3F5134292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9BE07-A149-6FC2-1049-737E2CEA2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0B93AD-CDCC-BE53-2517-281D86430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did it easy, but not as easy!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94A8-1A91-186E-E24F-7AEC82937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ABF90-F290-F54F-A7F0-B831FC2A12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7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B012-F226-2344-AA4D-5673988A4CA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964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B924-FB6E-6A21-4031-C1E52CBE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E5F88-5435-2428-FF00-07631E0DF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192FA-A80E-7F9E-9EE9-89FF4EE1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65A9-F2CE-0649-B18B-C519DE1ED35F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0E000-2B06-4985-7742-FDDCF845F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E2AB-7EBD-CDC7-C53A-B153BCBE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3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C97A-8C9A-CB4E-B28B-496AAC5D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63F2A-2D6B-C04F-A7D9-9953B5F2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5B96-68D4-0868-8610-C4D9C77B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7C14-CBF8-4743-A1F9-C512E600F4E5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DE194-FF7A-662B-D24C-215FD047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E76B2-A147-C334-1140-4E44AB72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22718-4611-6EC4-0EAB-63C70668B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89172-D3FA-F8CB-74D6-5C545E890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ACD6D-CA3C-BCC7-6CF0-E0D252A7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89F3-0689-3E46-A077-D1714FB807D6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77B8-8D81-50EB-22E0-2F34A1D8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9DF7D-B9D5-414E-E74C-AF91A5D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e Titel transpa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struction 17"/>
          <p:cNvSpPr txBox="1"/>
          <p:nvPr userDrawn="1"/>
        </p:nvSpPr>
        <p:spPr>
          <a:xfrm>
            <a:off x="-2425150" y="892605"/>
            <a:ext cx="2305879" cy="132343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Choose image by clicking on the image icon or replace an existing image with the right mouse button and choose Change image.</a:t>
            </a:r>
          </a:p>
          <a:p>
            <a:r>
              <a:rPr lang="en-US" sz="1000" dirty="0">
                <a:solidFill>
                  <a:schemeClr val="tx1"/>
                </a:solidFill>
              </a:rPr>
              <a:t>If necessary</a:t>
            </a:r>
            <a:r>
              <a:rPr lang="en-US" sz="1000" baseline="0" dirty="0">
                <a:solidFill>
                  <a:schemeClr val="tx1"/>
                </a:solidFill>
              </a:rPr>
              <a:t>, adjust the image with the cropping tool.</a:t>
            </a:r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Rechthoek 14"/>
          <p:cNvSpPr/>
          <p:nvPr userDrawn="1"/>
        </p:nvSpPr>
        <p:spPr>
          <a:xfrm>
            <a:off x="0" y="5472535"/>
            <a:ext cx="12192000" cy="13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Faculty or Service 10"/>
          <p:cNvSpPr>
            <a:spLocks noGrp="1"/>
          </p:cNvSpPr>
          <p:nvPr>
            <p:ph type="body" sz="quarter" idx="10" hasCustomPrompt="1"/>
          </p:nvPr>
        </p:nvSpPr>
        <p:spPr>
          <a:xfrm>
            <a:off x="816000" y="6317828"/>
            <a:ext cx="10566400" cy="3254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Department, Sub department or Capacity group</a:t>
            </a:r>
          </a:p>
        </p:txBody>
      </p:sp>
      <p:pic>
        <p:nvPicPr>
          <p:cNvPr id="14" name="HeaderLogoTU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27" y="84339"/>
            <a:ext cx="2970589" cy="808267"/>
          </a:xfrm>
          <a:prstGeom prst="rect">
            <a:avLst/>
          </a:prstGeom>
        </p:spPr>
      </p:pic>
      <p:sp>
        <p:nvSpPr>
          <p:cNvPr id="13" name="Tijdelijke aanduiding voor afbeelding 1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914401"/>
            <a:ext cx="12192001" cy="5179483"/>
          </a:xfrm>
          <a:solidFill>
            <a:srgbClr val="F1EFEF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Name Function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5257801"/>
            <a:ext cx="12192000" cy="836084"/>
          </a:xfrm>
          <a:solidFill>
            <a:schemeClr val="tx2">
              <a:alpha val="70000"/>
            </a:schemeClr>
          </a:solidFill>
        </p:spPr>
        <p:txBody>
          <a:bodyPr lIns="608400" rIns="608400" bIns="262800" anchor="b" anchorCtr="0"/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Name, Function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2" y="4932002"/>
            <a:ext cx="12192001" cy="325799"/>
          </a:xfrm>
          <a:solidFill>
            <a:schemeClr val="tx2">
              <a:alpha val="70000"/>
            </a:schemeClr>
          </a:solidFill>
        </p:spPr>
        <p:txBody>
          <a:bodyPr lIns="608400" rIns="608400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 dirty="0"/>
              <a:t>Subtitle of the presentation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800477"/>
            <a:ext cx="12192000" cy="1131524"/>
          </a:xfrm>
          <a:solidFill>
            <a:schemeClr val="tx2">
              <a:alpha val="70000"/>
            </a:schemeClr>
          </a:solidFill>
        </p:spPr>
        <p:txBody>
          <a:bodyPr lIns="612000" tIns="306000" rIns="612000" anchor="t"/>
          <a:lstStyle>
            <a:lvl1pPr algn="l">
              <a:lnSpc>
                <a:spcPts val="3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the presentation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34171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907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ADD2-3D33-98C0-EFA1-C8D8357B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59F0-5595-4D19-19AF-8E6FBE78A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DD066-8057-73D5-6E2E-6D1394FD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0937-8FFB-8743-9C7A-5878E36A549F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99CCA-82A1-97A1-D226-8D433E2EE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2D8E3-6EFA-0E9B-9216-FD74E277D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1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764A-0DA5-903A-91CB-EB577742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3111F-84F4-CB1B-E9BC-C21A80BCE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B2A57-095C-BBCB-1C38-0A2BDF9E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12AB-F05F-F147-AB36-D0097C1E2DF0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3456-F36B-A41C-3C10-08F70858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EA0DD-403F-3D67-5B70-939B0B26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7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969D-38BE-F388-3853-9154915C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DC160-44FD-3407-9C70-7668346A9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AEB9C-DF71-4C82-D33C-FE52235D1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02A8F-1B1B-DDAA-94AF-D291C90E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D6124-1EF1-C04D-8CD9-2B8C5CB6F32C}" type="datetime1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879BF-66A2-7B01-36AD-F9454F4D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6A6FB-57FB-AC93-1AD7-E5FA9BFB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8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0286-2CAC-B523-216A-981FEC44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0EB52-B44B-053A-1371-F889AB330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5056B7-3EEC-519B-8807-82B71F803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B4541-518D-B7D8-D057-EE244A90A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A0B8D-69DC-8C35-821A-3C90883EF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05680-2168-5359-A620-EC1CFCD5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FC01-70C0-D94C-B7AB-A0216E4CAC84}" type="datetime1">
              <a:rPr lang="en-US" smtClean="0"/>
              <a:t>1/15/26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E346B-92D0-FD18-BCFC-7854D5D1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1AE6F-954B-6C89-B453-212CA7F2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7E15B-6E7A-0E85-ED06-97E5590F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1071A-E8A4-C842-46C0-7FF69909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51C8-CB69-CF4E-A173-DC6F95D5B872}" type="datetime1">
              <a:rPr lang="en-US" smtClean="0"/>
              <a:t>1/15/26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EE8AB-C232-244B-5D3A-2D9F575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674F1-79D0-E0A2-BA11-2D8A0318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1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E2948C-799B-F4D4-927D-840CD4CE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E2FF-71F1-E74B-B823-80B6C145DD95}" type="datetime1">
              <a:rPr lang="en-US" smtClean="0"/>
              <a:t>1/15/26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5549F-C0FB-520E-5D53-5CD480FF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E6F8-F6E3-EC3F-CA5A-3AB92C5E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14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E23E-5AA3-04D5-07C2-21D06778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DC69-A451-18AC-138B-658EB93BB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5D46E-58E4-DE2E-D1DD-F9C62EB89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D5FFF-B7EA-B910-6EF6-CC47B03B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263-D398-6841-9831-1B4069D402B1}" type="datetime1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327D6-854F-4A10-E521-A3310651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82CA8-8627-8E0D-02B2-6D8777C9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3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9C41-09D4-2F40-B602-9D36C0A7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9B3CB1-3934-B798-A066-F76156878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0FE71-2380-0D62-68F1-4B153E8CF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DC046-6A48-928B-374A-0B9348A87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307A-AFA4-F442-9175-7353D3E0D291}" type="datetime1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CE06B-6578-1D1E-18C8-92FD43F5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6AC46-E0C4-C604-B796-7622D15E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1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9E30B3-A232-0A3E-7BA9-4D7C204D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E390D-B227-6B4D-457D-00B916D2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C88FA-F57A-EF59-458E-0099D7B6E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8755C9-78C9-CA49-B79B-4670AA60CCDF}" type="datetime1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ECA01-4CF0-21F5-D3EF-703E108C1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158A-C5C0-C234-CCCF-B119B70C6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F0A8B-17BC-3448-AF3F-C2704C45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5.png"/><Relationship Id="rId18" Type="http://schemas.openxmlformats.org/officeDocument/2006/relationships/image" Target="../media/image80.png"/><Relationship Id="rId3" Type="http://schemas.openxmlformats.org/officeDocument/2006/relationships/image" Target="../media/image74.png"/><Relationship Id="rId21" Type="http://schemas.openxmlformats.org/officeDocument/2006/relationships/image" Target="../media/image99.png"/><Relationship Id="rId7" Type="http://schemas.openxmlformats.org/officeDocument/2006/relationships/image" Target="../media/image79.png"/><Relationship Id="rId12" Type="http://schemas.openxmlformats.org/officeDocument/2006/relationships/image" Target="../media/image87.png"/><Relationship Id="rId17" Type="http://schemas.openxmlformats.org/officeDocument/2006/relationships/image" Target="../media/image75.png"/><Relationship Id="rId2" Type="http://schemas.openxmlformats.org/officeDocument/2006/relationships/image" Target="../media/image73.png"/><Relationship Id="rId16" Type="http://schemas.openxmlformats.org/officeDocument/2006/relationships/image" Target="../media/image97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11" Type="http://schemas.openxmlformats.org/officeDocument/2006/relationships/image" Target="../media/image86.png"/><Relationship Id="rId24" Type="http://schemas.openxmlformats.org/officeDocument/2006/relationships/image" Target="../media/image102.png"/><Relationship Id="rId5" Type="http://schemas.openxmlformats.org/officeDocument/2006/relationships/image" Target="../media/image77.png"/><Relationship Id="rId15" Type="http://schemas.openxmlformats.org/officeDocument/2006/relationships/image" Target="../media/image91.png"/><Relationship Id="rId23" Type="http://schemas.openxmlformats.org/officeDocument/2006/relationships/image" Target="../media/image101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4.png"/><Relationship Id="rId14" Type="http://schemas.openxmlformats.org/officeDocument/2006/relationships/image" Target="../media/image96.png"/><Relationship Id="rId22" Type="http://schemas.openxmlformats.org/officeDocument/2006/relationships/image" Target="../media/image10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arxiv.org/pdf/2504.14898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7.gif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microsoft.com/office/2007/relationships/hdphoto" Target="../media/hdphoto1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90.png"/><Relationship Id="rId5" Type="http://schemas.openxmlformats.org/officeDocument/2006/relationships/image" Target="../media/image22.jpeg"/><Relationship Id="rId15" Type="http://schemas.openxmlformats.org/officeDocument/2006/relationships/image" Target="../media/image28.png"/><Relationship Id="rId10" Type="http://schemas.openxmlformats.org/officeDocument/2006/relationships/image" Target="../media/image280.png"/><Relationship Id="rId4" Type="http://schemas.openxmlformats.org/officeDocument/2006/relationships/image" Target="../media/image21.png"/><Relationship Id="rId9" Type="http://schemas.openxmlformats.org/officeDocument/2006/relationships/image" Target="../media/image270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6.png"/><Relationship Id="rId7" Type="http://schemas.openxmlformats.org/officeDocument/2006/relationships/image" Target="../media/image13.jpe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11" Type="http://schemas.openxmlformats.org/officeDocument/2006/relationships/image" Target="../media/image18.png"/><Relationship Id="rId5" Type="http://schemas.openxmlformats.org/officeDocument/2006/relationships/image" Target="../media/image37.emf"/><Relationship Id="rId10" Type="http://schemas.openxmlformats.org/officeDocument/2006/relationships/image" Target="../media/image17.gif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tif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microsoft.com/office/2007/relationships/media" Target="../media/media2.mp4"/><Relationship Id="rId7" Type="http://schemas.openxmlformats.org/officeDocument/2006/relationships/image" Target="../media/image39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5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3.png"/><Relationship Id="rId4" Type="http://schemas.openxmlformats.org/officeDocument/2006/relationships/video" Target="../media/media2.mp4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18" Type="http://schemas.openxmlformats.org/officeDocument/2006/relationships/image" Target="../media/image390.png"/><Relationship Id="rId26" Type="http://schemas.openxmlformats.org/officeDocument/2006/relationships/image" Target="../media/image69.png"/><Relationship Id="rId3" Type="http://schemas.openxmlformats.org/officeDocument/2006/relationships/image" Target="../media/image55.png"/><Relationship Id="rId21" Type="http://schemas.openxmlformats.org/officeDocument/2006/relationships/image" Target="../media/image420.png"/><Relationship Id="rId7" Type="http://schemas.openxmlformats.org/officeDocument/2006/relationships/image" Target="../media/image590.png"/><Relationship Id="rId12" Type="http://schemas.openxmlformats.org/officeDocument/2006/relationships/image" Target="../media/image64.png"/><Relationship Id="rId17" Type="http://schemas.openxmlformats.org/officeDocument/2006/relationships/image" Target="../media/image380.png"/><Relationship Id="rId25" Type="http://schemas.openxmlformats.org/officeDocument/2006/relationships/image" Target="../media/image4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8.png"/><Relationship Id="rId20" Type="http://schemas.openxmlformats.org/officeDocument/2006/relationships/image" Target="../media/image410.png"/><Relationship Id="rId29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450.png"/><Relationship Id="rId5" Type="http://schemas.openxmlformats.org/officeDocument/2006/relationships/image" Target="../media/image570.png"/><Relationship Id="rId15" Type="http://schemas.openxmlformats.org/officeDocument/2006/relationships/image" Target="../media/image67.png"/><Relationship Id="rId23" Type="http://schemas.openxmlformats.org/officeDocument/2006/relationships/image" Target="../media/image440.png"/><Relationship Id="rId28" Type="http://schemas.openxmlformats.org/officeDocument/2006/relationships/image" Target="../media/image57.emf"/><Relationship Id="rId10" Type="http://schemas.openxmlformats.org/officeDocument/2006/relationships/image" Target="../media/image62.png"/><Relationship Id="rId19" Type="http://schemas.openxmlformats.org/officeDocument/2006/relationships/image" Target="../media/image400.png"/><Relationship Id="rId4" Type="http://schemas.openxmlformats.org/officeDocument/2006/relationships/image" Target="../media/image560.png"/><Relationship Id="rId9" Type="http://schemas.openxmlformats.org/officeDocument/2006/relationships/image" Target="../media/image610.png"/><Relationship Id="rId14" Type="http://schemas.openxmlformats.org/officeDocument/2006/relationships/image" Target="../media/image66.png"/><Relationship Id="rId22" Type="http://schemas.openxmlformats.org/officeDocument/2006/relationships/image" Target="../media/image430.png"/><Relationship Id="rId27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able, room, sitting, large&#10;&#10;Description automatically generated">
            <a:extLst>
              <a:ext uri="{FF2B5EF4-FFF2-40B4-BE49-F238E27FC236}">
                <a16:creationId xmlns:a16="http://schemas.microsoft.com/office/drawing/2014/main" id="{05144C20-0DC1-C645-9C4A-7F24D582C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03" y="774904"/>
            <a:ext cx="12233605" cy="6115273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-41605" y="1155560"/>
            <a:ext cx="12233605" cy="2918729"/>
          </a:xfrm>
          <a:solidFill>
            <a:schemeClr val="accent1">
              <a:lumMod val="20000"/>
              <a:lumOff val="80000"/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solidFill>
                  <a:schemeClr val="tx1"/>
                </a:solidFill>
              </a:rPr>
              <a:t>Active Inference and the Free Energy Principle</a:t>
            </a:r>
            <a:br>
              <a:rPr lang="en-US" sz="4400" dirty="0">
                <a:solidFill>
                  <a:schemeClr val="tx1"/>
                </a:solidFill>
              </a:rPr>
            </a:br>
            <a:br>
              <a:rPr lang="en-US" sz="3100" dirty="0">
                <a:solidFill>
                  <a:schemeClr val="tx1"/>
                </a:solidFill>
              </a:rPr>
            </a:br>
            <a:r>
              <a:rPr lang="en-US" sz="2700" dirty="0">
                <a:solidFill>
                  <a:schemeClr val="tx1"/>
                </a:solidFill>
              </a:rPr>
              <a:t>Bert de Vries</a:t>
            </a:r>
            <a:br>
              <a:rPr lang="en-US" sz="27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dirty="0" err="1">
                <a:solidFill>
                  <a:schemeClr val="tx1"/>
                </a:solidFill>
              </a:rPr>
              <a:t>bert.de.vries@tue.nl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  <a:br>
              <a:rPr lang="en-US" sz="2400" dirty="0">
                <a:solidFill>
                  <a:schemeClr val="tx1"/>
                </a:solidFill>
              </a:rPr>
            </a:b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Eindhoven University of Technology</a:t>
            </a:r>
            <a:br>
              <a:rPr lang="en-US" sz="1867" dirty="0">
                <a:solidFill>
                  <a:schemeClr val="tx1"/>
                </a:solidFill>
              </a:rPr>
            </a:br>
            <a:r>
              <a:rPr lang="en-US" sz="1867" dirty="0">
                <a:solidFill>
                  <a:schemeClr val="tx1"/>
                </a:solidFill>
              </a:rPr>
              <a:t>February 2026</a:t>
            </a:r>
            <a:endParaRPr lang="nl-NL" sz="42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0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1F7CA-D34F-E52C-2908-21F2CB206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0FD50A-10D6-68C9-72BA-8F4C695B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23" y="281111"/>
            <a:ext cx="5484626" cy="6295777"/>
          </a:xfrm>
          <a:prstGeom prst="rect">
            <a:avLst/>
          </a:prstGeom>
          <a:ln w="285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3E730C-D3FA-5EAE-9F94-F5C16A28C70E}"/>
              </a:ext>
            </a:extLst>
          </p:cNvPr>
          <p:cNvSpPr txBox="1">
            <a:spLocks/>
          </p:cNvSpPr>
          <p:nvPr/>
        </p:nvSpPr>
        <p:spPr>
          <a:xfrm>
            <a:off x="3515450" y="102071"/>
            <a:ext cx="4865056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b="0" dirty="0">
                <a:solidFill>
                  <a:srgbClr val="0070C0"/>
                </a:solidFill>
                <a:latin typeface="+mj-lt"/>
              </a:rPr>
              <a:t>Multi-agent Planning</a:t>
            </a:r>
          </a:p>
        </p:txBody>
      </p:sp>
      <p:pic>
        <p:nvPicPr>
          <p:cNvPr id="13" name="Picture 12" descr="A diagram of different colored circles and rectangles&#10;&#10;AI-generated content may be incorrect.">
            <a:extLst>
              <a:ext uri="{FF2B5EF4-FFF2-40B4-BE49-F238E27FC236}">
                <a16:creationId xmlns:a16="http://schemas.microsoft.com/office/drawing/2014/main" id="{6D7FB455-397E-97EC-7E4B-C808D0F5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85" t="2054" r="25677" b="7749"/>
          <a:stretch/>
        </p:blipFill>
        <p:spPr>
          <a:xfrm>
            <a:off x="3248888" y="1220236"/>
            <a:ext cx="2206809" cy="2234566"/>
          </a:xfrm>
          <a:prstGeom prst="rect">
            <a:avLst/>
          </a:prstGeom>
          <a:effectLst>
            <a:glow rad="63500">
              <a:srgbClr val="145798">
                <a:alpha val="40000"/>
              </a:srgbClr>
            </a:glow>
          </a:effectLst>
        </p:spPr>
      </p:pic>
      <p:pic>
        <p:nvPicPr>
          <p:cNvPr id="14" name="Picture 13" descr="A graph of different colored circles and rectangles&#10;&#10;AI-generated content may be incorrect.">
            <a:extLst>
              <a:ext uri="{FF2B5EF4-FFF2-40B4-BE49-F238E27FC236}">
                <a16:creationId xmlns:a16="http://schemas.microsoft.com/office/drawing/2014/main" id="{64AEB913-B721-6812-8B67-DC15B04730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863" t="2941" r="25617" b="6863"/>
          <a:stretch/>
        </p:blipFill>
        <p:spPr>
          <a:xfrm>
            <a:off x="838824" y="1194434"/>
            <a:ext cx="2231389" cy="2260368"/>
          </a:xfrm>
          <a:prstGeom prst="rect">
            <a:avLst/>
          </a:prstGeom>
          <a:effectLst>
            <a:glow rad="101600">
              <a:srgbClr val="3D75AC">
                <a:alpha val="40000"/>
              </a:srgb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13B4E-7B9F-CF6C-C9D1-59DA45A7D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13429" r="4025" b="8585"/>
          <a:stretch/>
        </p:blipFill>
        <p:spPr>
          <a:xfrm>
            <a:off x="864069" y="3613305"/>
            <a:ext cx="4529896" cy="2626926"/>
          </a:xfrm>
          <a:prstGeom prst="rect">
            <a:avLst/>
          </a:prstGeom>
          <a:effectLst>
            <a:glow rad="101600">
              <a:srgbClr val="155798">
                <a:alpha val="39000"/>
              </a:srgbClr>
            </a:glow>
          </a:effec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2F4D50F1-6050-B306-06E1-A2AF81EE8B25}"/>
              </a:ext>
            </a:extLst>
          </p:cNvPr>
          <p:cNvSpPr/>
          <p:nvPr/>
        </p:nvSpPr>
        <p:spPr>
          <a:xfrm>
            <a:off x="6841067" y="2562578"/>
            <a:ext cx="214489" cy="22577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72A5C2A-1D16-0BE7-FC0C-42F979B516DB}"/>
              </a:ext>
            </a:extLst>
          </p:cNvPr>
          <p:cNvSpPr/>
          <p:nvPr/>
        </p:nvSpPr>
        <p:spPr>
          <a:xfrm>
            <a:off x="6841067" y="5029201"/>
            <a:ext cx="214489" cy="3104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08C47-778F-DB37-87AB-19E0BE1859FD}"/>
              </a:ext>
            </a:extLst>
          </p:cNvPr>
          <p:cNvSpPr txBox="1"/>
          <p:nvPr/>
        </p:nvSpPr>
        <p:spPr>
          <a:xfrm>
            <a:off x="5924750" y="3454802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21588-3C10-E7EB-AD8D-BCDF3E7210AC}"/>
              </a:ext>
            </a:extLst>
          </p:cNvPr>
          <p:cNvSpPr txBox="1"/>
          <p:nvPr/>
        </p:nvSpPr>
        <p:spPr>
          <a:xfrm>
            <a:off x="6275551" y="4926768"/>
            <a:ext cx="63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goal</a:t>
            </a:r>
          </a:p>
          <a:p>
            <a:pPr algn="r"/>
            <a:r>
              <a:rPr lang="en-US" sz="1400" dirty="0"/>
              <a:t>priors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A66C0E-260A-71F5-3771-4090A1047A4F}"/>
              </a:ext>
            </a:extLst>
          </p:cNvPr>
          <p:cNvGrpSpPr/>
          <p:nvPr/>
        </p:nvGrpSpPr>
        <p:grpSpPr>
          <a:xfrm>
            <a:off x="7418520" y="5889245"/>
            <a:ext cx="3467498" cy="513810"/>
            <a:chOff x="7418520" y="5889245"/>
            <a:chExt cx="3467498" cy="5138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71941F-9E8A-4995-5863-70D79EB25C36}"/>
                </a:ext>
              </a:extLst>
            </p:cNvPr>
            <p:cNvSpPr txBox="1"/>
            <p:nvPr/>
          </p:nvSpPr>
          <p:spPr>
            <a:xfrm>
              <a:off x="7418520" y="5889245"/>
              <a:ext cx="3467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15 lines of code!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B83D3A-FA86-502A-DFF2-82655F15D946}"/>
                </a:ext>
              </a:extLst>
            </p:cNvPr>
            <p:cNvSpPr txBox="1"/>
            <p:nvPr/>
          </p:nvSpPr>
          <p:spPr>
            <a:xfrm>
              <a:off x="7905642" y="5941390"/>
              <a:ext cx="2978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6744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D0C0D-F82D-8695-F420-A3A5A54D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03" y="1266210"/>
            <a:ext cx="5477574" cy="45604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436DF0-A1AE-E120-7550-2D44BE4F330E}"/>
              </a:ext>
            </a:extLst>
          </p:cNvPr>
          <p:cNvSpPr txBox="1">
            <a:spLocks/>
          </p:cNvSpPr>
          <p:nvPr/>
        </p:nvSpPr>
        <p:spPr>
          <a:xfrm>
            <a:off x="2146036" y="135171"/>
            <a:ext cx="7403077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0" dirty="0">
                <a:solidFill>
                  <a:srgbClr val="0070C0"/>
                </a:solidFill>
                <a:latin typeface="+mj-lt"/>
              </a:rPr>
              <a:t>Dynamic Obstacle Avoidance in </a:t>
            </a:r>
            <a:r>
              <a:rPr lang="en-US" sz="3600" b="0" dirty="0">
                <a:solidFill>
                  <a:srgbClr val="0070C0"/>
                </a:solidFill>
              </a:rPr>
              <a:t>Drone Swarms </a:t>
            </a:r>
            <a:endParaRPr lang="en-US" sz="3600" b="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1" name="Picture 10" descr="A group of balls in a grid&#10;&#10;AI-generated content may be incorrect.">
            <a:extLst>
              <a:ext uri="{FF2B5EF4-FFF2-40B4-BE49-F238E27FC236}">
                <a16:creationId xmlns:a16="http://schemas.microsoft.com/office/drawing/2014/main" id="{E06604AA-5E32-DEEA-A325-3B9349B281D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4" r="12200"/>
          <a:stretch/>
        </p:blipFill>
        <p:spPr>
          <a:xfrm>
            <a:off x="367898" y="1563665"/>
            <a:ext cx="5046288" cy="3965530"/>
          </a:xfrm>
          <a:prstGeom prst="rect">
            <a:avLst/>
          </a:prstGeom>
          <a:effectLst>
            <a:outerShdw blurRad="63500" sx="102738" sy="102738" algn="ctr" rotWithShape="0">
              <a:srgbClr val="145798">
                <a:alpha val="40000"/>
              </a:srgbClr>
            </a:outerShdw>
          </a:effec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11540FB1-774D-A3ED-7BDC-D5799AA2ACC4}"/>
              </a:ext>
            </a:extLst>
          </p:cNvPr>
          <p:cNvSpPr/>
          <p:nvPr/>
        </p:nvSpPr>
        <p:spPr>
          <a:xfrm>
            <a:off x="6670571" y="2495155"/>
            <a:ext cx="214489" cy="20470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D94446B-1045-5E39-D646-DB445481784F}"/>
              </a:ext>
            </a:extLst>
          </p:cNvPr>
          <p:cNvSpPr/>
          <p:nvPr/>
        </p:nvSpPr>
        <p:spPr>
          <a:xfrm>
            <a:off x="6670572" y="4643646"/>
            <a:ext cx="214489" cy="3104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3770E-26DA-08E6-5279-FCE8EBAC6DE0}"/>
              </a:ext>
            </a:extLst>
          </p:cNvPr>
          <p:cNvSpPr txBox="1"/>
          <p:nvPr/>
        </p:nvSpPr>
        <p:spPr>
          <a:xfrm>
            <a:off x="5754254" y="3256574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06E05-693B-7BFB-9D89-62E01027DFCA}"/>
              </a:ext>
            </a:extLst>
          </p:cNvPr>
          <p:cNvSpPr txBox="1"/>
          <p:nvPr/>
        </p:nvSpPr>
        <p:spPr>
          <a:xfrm>
            <a:off x="6105056" y="4541213"/>
            <a:ext cx="631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goal</a:t>
            </a:r>
          </a:p>
          <a:p>
            <a:pPr algn="r"/>
            <a:r>
              <a:rPr lang="en-US" sz="1400" dirty="0"/>
              <a:t>priors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FD602F-BB8C-BA73-2D61-454D7082FA48}"/>
              </a:ext>
            </a:extLst>
          </p:cNvPr>
          <p:cNvGrpSpPr/>
          <p:nvPr/>
        </p:nvGrpSpPr>
        <p:grpSpPr>
          <a:xfrm>
            <a:off x="7418520" y="5889245"/>
            <a:ext cx="3467498" cy="513810"/>
            <a:chOff x="7418520" y="5889245"/>
            <a:chExt cx="3467498" cy="5138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90AE2D-8A97-5C94-5FE2-00120B78C84F}"/>
                </a:ext>
              </a:extLst>
            </p:cNvPr>
            <p:cNvSpPr txBox="1"/>
            <p:nvPr/>
          </p:nvSpPr>
          <p:spPr>
            <a:xfrm>
              <a:off x="7418520" y="5889245"/>
              <a:ext cx="346749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10 lines of code!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498C9F-5804-BCDB-DC78-D9225C938A03}"/>
                </a:ext>
              </a:extLst>
            </p:cNvPr>
            <p:cNvSpPr txBox="1"/>
            <p:nvPr/>
          </p:nvSpPr>
          <p:spPr>
            <a:xfrm>
              <a:off x="7905642" y="5941390"/>
              <a:ext cx="2978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Nexa Bold" panose="02000000000000000000" pitchFamily="2" charset="0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908BE-320B-7272-0CFD-B133B1D30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E7CE8-7438-60D4-66E9-00067E4E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81634"/>
            <a:ext cx="2743200" cy="365125"/>
          </a:xfrm>
        </p:spPr>
        <p:txBody>
          <a:bodyPr/>
          <a:lstStyle/>
          <a:p>
            <a:fld id="{179F0A8B-17BC-3448-AF3F-C2704C45AA7C}" type="slidenum">
              <a:rPr lang="en-US" smtClean="0"/>
              <a:t>12</a:t>
            </a:fld>
            <a:endParaRPr lang="en-US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828C689D-215F-7CBA-6670-F3D3DC05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1" y="111153"/>
            <a:ext cx="11570677" cy="62362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Active Inference-based Planning by Message Passing?</a:t>
            </a:r>
            <a:br>
              <a:rPr lang="en-US" sz="2800" dirty="0">
                <a:solidFill>
                  <a:srgbClr val="0070C0"/>
                </a:solidFill>
              </a:rPr>
            </a:br>
            <a:endParaRPr lang="en-US" sz="1800" dirty="0">
              <a:solidFill>
                <a:schemeClr val="accent6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B0736E2-F002-5C8F-6706-66B034145BD8}"/>
              </a:ext>
            </a:extLst>
          </p:cNvPr>
          <p:cNvGrpSpPr/>
          <p:nvPr/>
        </p:nvGrpSpPr>
        <p:grpSpPr>
          <a:xfrm>
            <a:off x="406104" y="3838771"/>
            <a:ext cx="10370403" cy="1838675"/>
            <a:chOff x="379467" y="-104496"/>
            <a:chExt cx="10370403" cy="1838675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BB2B006-FD6D-CA78-4880-6C1AC44FA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3224" y="398577"/>
              <a:ext cx="6390854" cy="133560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9F03251-CC14-4835-AD6A-68EEE0691737}"/>
                </a:ext>
              </a:extLst>
            </p:cNvPr>
            <p:cNvSpPr txBox="1"/>
            <p:nvPr/>
          </p:nvSpPr>
          <p:spPr>
            <a:xfrm>
              <a:off x="379467" y="-104496"/>
              <a:ext cx="10370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“If FE minimization is the only process, then planning should minimize </a:t>
              </a:r>
              <a:r>
                <a:rPr lang="en-US" sz="2000" i="1" dirty="0"/>
                <a:t>Expected</a:t>
              </a:r>
              <a:r>
                <a:rPr lang="en-US" sz="2000" dirty="0"/>
                <a:t> FE (EFE)”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22EAE28-9802-D7CA-F46F-CF9A854F914B}"/>
              </a:ext>
            </a:extLst>
          </p:cNvPr>
          <p:cNvSpPr txBox="1"/>
          <p:nvPr/>
        </p:nvSpPr>
        <p:spPr>
          <a:xfrm>
            <a:off x="310661" y="5808519"/>
            <a:ext cx="10567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Challenge</a:t>
            </a:r>
            <a:r>
              <a:rPr lang="en-US" sz="2000" dirty="0"/>
              <a:t>: Under which generative model does regular VMP lead to EFE-based planning?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DB863F-0507-C6E5-E1F3-B8FFC20CB650}"/>
              </a:ext>
            </a:extLst>
          </p:cNvPr>
          <p:cNvSpPr/>
          <p:nvPr/>
        </p:nvSpPr>
        <p:spPr>
          <a:xfrm>
            <a:off x="3513438" y="1719301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B29686-B17B-73B1-C0F6-4198B733A31D}"/>
              </a:ext>
            </a:extLst>
          </p:cNvPr>
          <p:cNvSpPr/>
          <p:nvPr/>
        </p:nvSpPr>
        <p:spPr>
          <a:xfrm>
            <a:off x="2808537" y="166577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6EF451-DA63-C1A3-0795-A5AF277C5ABB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24772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318389-6B48-3228-297E-C04B62F7FCA8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129673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34DEAE-9560-A6D1-8245-A4968C67BA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727529" y="1826346"/>
            <a:ext cx="22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FF7601-D6B2-D685-25A3-5CDC0166FB3E}"/>
              </a:ext>
            </a:extLst>
          </p:cNvPr>
          <p:cNvCxnSpPr>
            <a:cxnSpLocks/>
          </p:cNvCxnSpPr>
          <p:nvPr/>
        </p:nvCxnSpPr>
        <p:spPr>
          <a:xfrm>
            <a:off x="3620484" y="1933391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5B7A838-5892-603C-3C80-C874C0731432}"/>
              </a:ext>
            </a:extLst>
          </p:cNvPr>
          <p:cNvSpPr/>
          <p:nvPr/>
        </p:nvSpPr>
        <p:spPr>
          <a:xfrm>
            <a:off x="3459916" y="231933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A314036-452A-B671-D2CE-1568CAF9450C}"/>
              </a:ext>
            </a:extLst>
          </p:cNvPr>
          <p:cNvCxnSpPr>
            <a:cxnSpLocks/>
          </p:cNvCxnSpPr>
          <p:nvPr/>
        </p:nvCxnSpPr>
        <p:spPr>
          <a:xfrm>
            <a:off x="3620484" y="2640474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01AC8F-E846-AEA4-8122-6337908C4886}"/>
              </a:ext>
            </a:extLst>
          </p:cNvPr>
          <p:cNvCxnSpPr>
            <a:cxnSpLocks/>
          </p:cNvCxnSpPr>
          <p:nvPr/>
        </p:nvCxnSpPr>
        <p:spPr>
          <a:xfrm rot="5400000">
            <a:off x="2775005" y="147389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883090-B41C-12D6-211A-455264EDE900}"/>
                  </a:ext>
                </a:extLst>
              </p:cNvPr>
              <p:cNvSpPr txBox="1"/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9883090-B41C-12D6-211A-455264ED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blipFill>
                <a:blip r:embed="rId3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595C7D-0471-EE7B-0C11-BCD252855EE8}"/>
                  </a:ext>
                </a:extLst>
              </p:cNvPr>
              <p:cNvSpPr txBox="1"/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595C7D-0471-EE7B-0C11-BCD25285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blipFill>
                <a:blip r:embed="rId4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97FCAE5-608B-01CC-78DF-2F973DB0FD0C}"/>
                  </a:ext>
                </a:extLst>
              </p:cNvPr>
              <p:cNvSpPr txBox="1"/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97FCAE5-608B-01CC-78DF-2F973DB0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blipFill>
                <a:blip r:embed="rId5"/>
                <a:stretch>
                  <a:fillRect l="-8333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7F7AC381-AFE3-C7D0-016B-63A90628DE3C}"/>
              </a:ext>
            </a:extLst>
          </p:cNvPr>
          <p:cNvSpPr txBox="1"/>
          <p:nvPr/>
        </p:nvSpPr>
        <p:spPr>
          <a:xfrm>
            <a:off x="3455270" y="1601941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0EB8F3-5A62-26CE-ABF5-179797A852F7}"/>
              </a:ext>
            </a:extLst>
          </p:cNvPr>
          <p:cNvGrpSpPr/>
          <p:nvPr/>
        </p:nvGrpSpPr>
        <p:grpSpPr>
          <a:xfrm>
            <a:off x="2913456" y="833853"/>
            <a:ext cx="3344370" cy="2391570"/>
            <a:chOff x="1909182" y="3091657"/>
            <a:chExt cx="4498936" cy="321720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448230-629B-C373-FAA9-146E88A4E092}"/>
                </a:ext>
              </a:extLst>
            </p:cNvPr>
            <p:cNvCxnSpPr>
              <a:cxnSpLocks/>
            </p:cNvCxnSpPr>
            <p:nvPr/>
          </p:nvCxnSpPr>
          <p:spPr>
            <a:xfrm>
              <a:off x="5946888" y="3091657"/>
              <a:ext cx="0" cy="3112460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DCA4A0-C6E7-69AD-03DD-81A54A1239A5}"/>
                </a:ext>
              </a:extLst>
            </p:cNvPr>
            <p:cNvSpPr/>
            <p:nvPr/>
          </p:nvSpPr>
          <p:spPr>
            <a:xfrm>
              <a:off x="2788417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C3DA625-B878-79A0-8ABE-3F0273725A7F}"/>
                </a:ext>
              </a:extLst>
            </p:cNvPr>
            <p:cNvSpPr/>
            <p:nvPr/>
          </p:nvSpPr>
          <p:spPr>
            <a:xfrm>
              <a:off x="5396364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B1C3435-7B4B-C5EA-D42F-2BBC9248BB6D}"/>
                </a:ext>
              </a:extLst>
            </p:cNvPr>
            <p:cNvSpPr/>
            <p:nvPr/>
          </p:nvSpPr>
          <p:spPr>
            <a:xfrm>
              <a:off x="1909182" y="355299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3165AE-4FFD-4E51-6E5F-E0CA40CB04F9}"/>
                </a:ext>
              </a:extLst>
            </p:cNvPr>
            <p:cNvSpPr/>
            <p:nvPr/>
          </p:nvSpPr>
          <p:spPr>
            <a:xfrm>
              <a:off x="4519976" y="3552992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73F2BA0-E36A-A038-0D93-F8C23C15CD2D}"/>
                    </a:ext>
                  </a:extLst>
                </p:cNvPr>
                <p:cNvSpPr txBox="1"/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NL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73F2BA0-E36A-A038-0D93-F8C23C15C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blipFill>
                  <a:blip r:embed="rId6"/>
                  <a:stretch>
                    <a:fillRect b="-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B5EDDC-FD88-DEE8-D1BD-1E69520BAED9}"/>
              </a:ext>
            </a:extLst>
          </p:cNvPr>
          <p:cNvGrpSpPr/>
          <p:nvPr/>
        </p:nvGrpSpPr>
        <p:grpSpPr>
          <a:xfrm>
            <a:off x="1926078" y="609263"/>
            <a:ext cx="619059" cy="1669496"/>
            <a:chOff x="581059" y="2803151"/>
            <a:chExt cx="832774" cy="22458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7DDA30-EC2B-4A81-E942-757AC6A3803F}"/>
                </a:ext>
              </a:extLst>
            </p:cNvPr>
            <p:cNvSpPr/>
            <p:nvPr/>
          </p:nvSpPr>
          <p:spPr>
            <a:xfrm>
              <a:off x="819915" y="4224403"/>
              <a:ext cx="432000" cy="43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B4966245-443C-B1CE-DF67-6E12EF993C6D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rot="16200000" flipH="1">
              <a:off x="-118139" y="3502349"/>
              <a:ext cx="1637252" cy="23885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E679DCA-D41C-EFC7-2969-AF990CF38C05}"/>
                    </a:ext>
                  </a:extLst>
                </p:cNvPr>
                <p:cNvSpPr txBox="1"/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E679DCA-D41C-EFC7-2969-AF990CF38C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blipFill>
                  <a:blip r:embed="rId7"/>
                  <a:stretch>
                    <a:fillRect l="-9302" t="-14286" r="-13953"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2B7846-20C0-03FF-A09B-EEA880F1032A}"/>
              </a:ext>
            </a:extLst>
          </p:cNvPr>
          <p:cNvGrpSpPr/>
          <p:nvPr/>
        </p:nvGrpSpPr>
        <p:grpSpPr>
          <a:xfrm>
            <a:off x="9830328" y="620759"/>
            <a:ext cx="586309" cy="1648374"/>
            <a:chOff x="10986654" y="2818616"/>
            <a:chExt cx="788718" cy="2217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A5309D-35FA-6DE3-278E-8BB9F267A1E9}"/>
                </a:ext>
              </a:extLst>
            </p:cNvPr>
            <p:cNvSpPr/>
            <p:nvPr/>
          </p:nvSpPr>
          <p:spPr>
            <a:xfrm>
              <a:off x="11090366" y="4224403"/>
              <a:ext cx="432000" cy="4320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FE729E49-2C43-2D65-1D32-3472307B6D6C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>
              <a:off x="10837976" y="3503007"/>
              <a:ext cx="1621787" cy="25300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0A163EC-2FB2-AE94-A723-EDF3F81B4D9B}"/>
                    </a:ext>
                  </a:extLst>
                </p:cNvPr>
                <p:cNvSpPr txBox="1"/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0A163EC-2FB2-AE94-A723-EDF3F81B4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blipFill>
                  <a:blip r:embed="rId8"/>
                  <a:stretch>
                    <a:fillRect l="-11628" t="-15000" r="-16279" b="-4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899F8CC-6CE7-AD74-CC17-C377FA985FEC}"/>
                  </a:ext>
                </a:extLst>
              </p:cNvPr>
              <p:cNvSpPr txBox="1"/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899F8CC-6CE7-AD74-CC17-C377FA985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blipFill>
                <a:blip r:embed="rId9"/>
                <a:stretch>
                  <a:fillRect l="-4000" t="-5556" r="-6667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DF15F0-1770-B3F6-E6FD-36CC4DF1F4DC}"/>
                  </a:ext>
                </a:extLst>
              </p:cNvPr>
              <p:cNvSpPr txBox="1"/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DF15F0-1770-B3F6-E6FD-36CC4DF1F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blipFill>
                <a:blip r:embed="rId10"/>
                <a:stretch>
                  <a:fillRect l="-7273" t="-5556" r="-9091" b="-2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2ED3524-975D-3B18-30D8-43569060264B}"/>
              </a:ext>
            </a:extLst>
          </p:cNvPr>
          <p:cNvGrpSpPr/>
          <p:nvPr/>
        </p:nvGrpSpPr>
        <p:grpSpPr>
          <a:xfrm>
            <a:off x="4047299" y="1081863"/>
            <a:ext cx="5853478" cy="1944557"/>
            <a:chOff x="4047299" y="1081863"/>
            <a:chExt cx="5853478" cy="194455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E9EDFFB-DD1E-452E-0EA5-FD559A90BDE5}"/>
                </a:ext>
              </a:extLst>
            </p:cNvPr>
            <p:cNvCxnSpPr>
              <a:cxnSpLocks/>
            </p:cNvCxnSpPr>
            <p:nvPr/>
          </p:nvCxnSpPr>
          <p:spPr>
            <a:xfrm>
              <a:off x="4047299" y="1823617"/>
              <a:ext cx="399858" cy="272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F9C0F26-621F-3345-CC61-283CC8F33914}"/>
                </a:ext>
              </a:extLst>
            </p:cNvPr>
            <p:cNvSpPr/>
            <p:nvPr/>
          </p:nvSpPr>
          <p:spPr>
            <a:xfrm>
              <a:off x="7006820" y="2318623"/>
              <a:ext cx="321136" cy="3211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7A50D9C-C3FC-4228-8B00-00C0C65E0DF8}"/>
                </a:ext>
              </a:extLst>
            </p:cNvPr>
            <p:cNvSpPr/>
            <p:nvPr/>
          </p:nvSpPr>
          <p:spPr>
            <a:xfrm>
              <a:off x="9249189" y="2318623"/>
              <a:ext cx="321136" cy="32113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7F0A3C4-1D94-904F-0F9D-98D82297E483}"/>
                </a:ext>
              </a:extLst>
            </p:cNvPr>
            <p:cNvSpPr/>
            <p:nvPr/>
          </p:nvSpPr>
          <p:spPr>
            <a:xfrm>
              <a:off x="7011514" y="231933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70A0FCA-C4F7-D1F5-AE9D-4136CC964D70}"/>
                </a:ext>
              </a:extLst>
            </p:cNvPr>
            <p:cNvCxnSpPr>
              <a:cxnSpLocks/>
            </p:cNvCxnSpPr>
            <p:nvPr/>
          </p:nvCxnSpPr>
          <p:spPr>
            <a:xfrm>
              <a:off x="7172082" y="2640473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E80E45B-065E-7A28-3622-368B4C518FD1}"/>
                    </a:ext>
                  </a:extLst>
                </p:cNvPr>
                <p:cNvSpPr txBox="1"/>
                <p:nvPr/>
              </p:nvSpPr>
              <p:spPr>
                <a:xfrm>
                  <a:off x="7255826" y="2661790"/>
                  <a:ext cx="28626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0E80E45B-065E-7A28-3622-368B4C518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826" y="2661790"/>
                  <a:ext cx="286261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26087" r="-47826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7C09999-AD1A-C696-195F-AB6174CABED5}"/>
                </a:ext>
              </a:extLst>
            </p:cNvPr>
            <p:cNvSpPr/>
            <p:nvPr/>
          </p:nvSpPr>
          <p:spPr>
            <a:xfrm>
              <a:off x="9248786" y="2318780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DA3804E-88F4-2199-462C-558EBD7CC210}"/>
                </a:ext>
              </a:extLst>
            </p:cNvPr>
            <p:cNvCxnSpPr>
              <a:cxnSpLocks/>
            </p:cNvCxnSpPr>
            <p:nvPr/>
          </p:nvCxnSpPr>
          <p:spPr>
            <a:xfrm>
              <a:off x="9409354" y="2639915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2F16E11-D097-46A4-8BCB-477BED4E3C8E}"/>
                    </a:ext>
                  </a:extLst>
                </p:cNvPr>
                <p:cNvSpPr txBox="1"/>
                <p:nvPr/>
              </p:nvSpPr>
              <p:spPr>
                <a:xfrm>
                  <a:off x="9489011" y="2661790"/>
                  <a:ext cx="28626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2F16E11-D097-46A4-8BCB-477BED4E3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9011" y="2661790"/>
                  <a:ext cx="286261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4348"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0BC19B-DF94-B760-DEFF-D2C78D92BCD9}"/>
                </a:ext>
              </a:extLst>
            </p:cNvPr>
            <p:cNvSpPr/>
            <p:nvPr/>
          </p:nvSpPr>
          <p:spPr>
            <a:xfrm>
              <a:off x="8606412" y="166577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29769-C597-D70A-BEDE-FBA1A2CA641A}"/>
                </a:ext>
              </a:extLst>
            </p:cNvPr>
            <p:cNvCxnSpPr>
              <a:cxnSpLocks/>
            </p:cNvCxnSpPr>
            <p:nvPr/>
          </p:nvCxnSpPr>
          <p:spPr>
            <a:xfrm>
              <a:off x="9517012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ACBDA0F-9B61-497C-E450-E18A987C663A}"/>
                </a:ext>
              </a:extLst>
            </p:cNvPr>
            <p:cNvCxnSpPr>
              <a:cxnSpLocks/>
            </p:cNvCxnSpPr>
            <p:nvPr/>
          </p:nvCxnSpPr>
          <p:spPr>
            <a:xfrm>
              <a:off x="8919156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F1FDAEB-6B71-B1CA-4569-A3EA6781D3CA}"/>
                </a:ext>
              </a:extLst>
            </p:cNvPr>
            <p:cNvCxnSpPr>
              <a:cxnSpLocks/>
            </p:cNvCxnSpPr>
            <p:nvPr/>
          </p:nvCxnSpPr>
          <p:spPr>
            <a:xfrm>
              <a:off x="8222647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1D9C81D-0BE6-4E77-0D96-2EA6E20F7B2C}"/>
                </a:ext>
              </a:extLst>
            </p:cNvPr>
            <p:cNvCxnSpPr>
              <a:cxnSpLocks/>
            </p:cNvCxnSpPr>
            <p:nvPr/>
          </p:nvCxnSpPr>
          <p:spPr>
            <a:xfrm>
              <a:off x="7270753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F13A5A7-0C42-C474-681B-290D2D63BA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895" y="1826345"/>
              <a:ext cx="3837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6DF31FA-7D40-AE45-8DF4-FC9ADC804FF8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5672106" y="1826345"/>
              <a:ext cx="6820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BB8CD24-98D1-F8FF-7F43-D20B6B73E02B}"/>
                </a:ext>
              </a:extLst>
            </p:cNvPr>
            <p:cNvCxnSpPr>
              <a:cxnSpLocks/>
            </p:cNvCxnSpPr>
            <p:nvPr/>
          </p:nvCxnSpPr>
          <p:spPr>
            <a:xfrm>
              <a:off x="5074250" y="182634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1968A99-89AC-D232-E061-97DB94FEE1D6}"/>
                </a:ext>
              </a:extLst>
            </p:cNvPr>
            <p:cNvSpPr/>
            <p:nvPr/>
          </p:nvSpPr>
          <p:spPr>
            <a:xfrm>
              <a:off x="5450338" y="1719300"/>
              <a:ext cx="214090" cy="214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4BDC536-6FC1-F065-B1C6-5509E1978920}"/>
                </a:ext>
              </a:extLst>
            </p:cNvPr>
            <p:cNvCxnSpPr>
              <a:cxnSpLocks/>
            </p:cNvCxnSpPr>
            <p:nvPr/>
          </p:nvCxnSpPr>
          <p:spPr>
            <a:xfrm>
              <a:off x="5557384" y="1933390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8C38F12-E2E0-CDFD-5972-DF7EC2069501}"/>
                </a:ext>
              </a:extLst>
            </p:cNvPr>
            <p:cNvSpPr/>
            <p:nvPr/>
          </p:nvSpPr>
          <p:spPr>
            <a:xfrm>
              <a:off x="5396816" y="231933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0E2CF68-C523-3458-D83F-6F82F45E175C}"/>
                </a:ext>
              </a:extLst>
            </p:cNvPr>
            <p:cNvCxnSpPr>
              <a:cxnSpLocks/>
            </p:cNvCxnSpPr>
            <p:nvPr/>
          </p:nvCxnSpPr>
          <p:spPr>
            <a:xfrm>
              <a:off x="5557384" y="2640473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3E34205-6A1B-96B7-B4F4-43AF88FB0D51}"/>
                </a:ext>
              </a:extLst>
            </p:cNvPr>
            <p:cNvSpPr/>
            <p:nvPr/>
          </p:nvSpPr>
          <p:spPr>
            <a:xfrm>
              <a:off x="7056663" y="1719300"/>
              <a:ext cx="214090" cy="214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4EB39C7-FC30-AF29-990B-9DA101891C08}"/>
                </a:ext>
              </a:extLst>
            </p:cNvPr>
            <p:cNvCxnSpPr>
              <a:cxnSpLocks/>
            </p:cNvCxnSpPr>
            <p:nvPr/>
          </p:nvCxnSpPr>
          <p:spPr>
            <a:xfrm>
              <a:off x="7163708" y="1933390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F6E5C19-1209-82A3-E0EF-B159110FD8FD}"/>
                </a:ext>
              </a:extLst>
            </p:cNvPr>
            <p:cNvSpPr/>
            <p:nvPr/>
          </p:nvSpPr>
          <p:spPr>
            <a:xfrm>
              <a:off x="9299032" y="1719300"/>
              <a:ext cx="214090" cy="214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79EED55-C620-B676-6152-DBCEB3306551}"/>
                </a:ext>
              </a:extLst>
            </p:cNvPr>
            <p:cNvCxnSpPr>
              <a:cxnSpLocks/>
            </p:cNvCxnSpPr>
            <p:nvPr/>
          </p:nvCxnSpPr>
          <p:spPr>
            <a:xfrm>
              <a:off x="9406077" y="1933390"/>
              <a:ext cx="0" cy="3859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82537B6-4ACC-8460-D9EE-E696CA376616}"/>
                </a:ext>
              </a:extLst>
            </p:cNvPr>
            <p:cNvSpPr/>
            <p:nvPr/>
          </p:nvSpPr>
          <p:spPr>
            <a:xfrm>
              <a:off x="4747554" y="166577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FFDCAF6-4E8E-2221-BD9D-1CCA2BA0AD9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14021" y="147389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3E16C80-7777-5CD4-9E9E-3C994D52E56A}"/>
                </a:ext>
              </a:extLst>
            </p:cNvPr>
            <p:cNvSpPr/>
            <p:nvPr/>
          </p:nvSpPr>
          <p:spPr>
            <a:xfrm>
              <a:off x="6354127" y="1665777"/>
              <a:ext cx="321136" cy="321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1CE1B67-6000-AF99-2984-3DA3A25DB2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320594" y="147389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DFCA825-A8D8-E703-C5F2-149EC34544A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573133" y="1473895"/>
              <a:ext cx="3837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E01F141-BCF3-1051-80AC-97F02C665AF7}"/>
                    </a:ext>
                  </a:extLst>
                </p:cNvPr>
                <p:cNvSpPr txBox="1"/>
                <p:nvPr/>
              </p:nvSpPr>
              <p:spPr>
                <a:xfrm>
                  <a:off x="4340665" y="1817088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E01F141-BCF3-1051-80AC-97F02C665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0665" y="1817088"/>
                  <a:ext cx="183450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25000" r="-1125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428612F-D9DE-AFE9-610E-2533799A80E8}"/>
                    </a:ext>
                  </a:extLst>
                </p:cNvPr>
                <p:cNvSpPr txBox="1"/>
                <p:nvPr/>
              </p:nvSpPr>
              <p:spPr>
                <a:xfrm>
                  <a:off x="6053770" y="1827094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428612F-D9DE-AFE9-610E-2533799A8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770" y="1827094"/>
                  <a:ext cx="183450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25000" r="-125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94AF239-2F50-27C5-E1F3-3E95167F34B6}"/>
                    </a:ext>
                  </a:extLst>
                </p:cNvPr>
                <p:cNvSpPr txBox="1"/>
                <p:nvPr/>
              </p:nvSpPr>
              <p:spPr>
                <a:xfrm>
                  <a:off x="8097495" y="1837493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94AF239-2F50-27C5-E1F3-3E95167F3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7495" y="1837493"/>
                  <a:ext cx="183450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26667" r="-146667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430390E-B7E2-D448-BBAF-065E56D92CE2}"/>
                    </a:ext>
                  </a:extLst>
                </p:cNvPr>
                <p:cNvSpPr txBox="1"/>
                <p:nvPr/>
              </p:nvSpPr>
              <p:spPr>
                <a:xfrm>
                  <a:off x="9109747" y="1837493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430390E-B7E2-D448-BBAF-065E56D92C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9747" y="1837493"/>
                  <a:ext cx="183450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26667" r="-40000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A071020-B638-9A87-D0C2-38340034C6C8}"/>
                    </a:ext>
                  </a:extLst>
                </p:cNvPr>
                <p:cNvSpPr txBox="1"/>
                <p:nvPr/>
              </p:nvSpPr>
              <p:spPr>
                <a:xfrm>
                  <a:off x="5009739" y="1284338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A071020-B638-9A87-D0C2-38340034C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739" y="1284338"/>
                  <a:ext cx="183450" cy="246221"/>
                </a:xfrm>
                <a:prstGeom prst="rect">
                  <a:avLst/>
                </a:prstGeom>
                <a:blipFill>
                  <a:blip r:embed="rId17"/>
                  <a:stretch>
                    <a:fillRect l="-26667" r="-26667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51F72B-E334-D7A5-8696-D5EAA3AED987}"/>
                    </a:ext>
                  </a:extLst>
                </p:cNvPr>
                <p:cNvSpPr txBox="1"/>
                <p:nvPr/>
              </p:nvSpPr>
              <p:spPr>
                <a:xfrm>
                  <a:off x="6097816" y="1081863"/>
                  <a:ext cx="158097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51F72B-E334-D7A5-8696-D5EAA3AED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7816" y="1081863"/>
                  <a:ext cx="15809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38462" r="-169231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8CCA9F4-093B-AAF1-869B-1CBD29AE2E0B}"/>
                    </a:ext>
                  </a:extLst>
                </p:cNvPr>
                <p:cNvSpPr txBox="1"/>
                <p:nvPr/>
              </p:nvSpPr>
              <p:spPr>
                <a:xfrm>
                  <a:off x="8485073" y="1124318"/>
                  <a:ext cx="18345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8CCA9F4-093B-AAF1-869B-1CBD29AE2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5073" y="1124318"/>
                  <a:ext cx="183450" cy="246221"/>
                </a:xfrm>
                <a:prstGeom prst="rect">
                  <a:avLst/>
                </a:prstGeom>
                <a:blipFill>
                  <a:blip r:embed="rId19"/>
                  <a:stretch>
                    <a:fillRect l="-33333" r="-46667" b="-95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632B74-75B6-2F19-A1DD-D2A3A19F0F63}"/>
                </a:ext>
              </a:extLst>
            </p:cNvPr>
            <p:cNvCxnSpPr>
              <a:cxnSpLocks/>
            </p:cNvCxnSpPr>
            <p:nvPr/>
          </p:nvCxnSpPr>
          <p:spPr>
            <a:xfrm>
              <a:off x="4520980" y="1826345"/>
              <a:ext cx="2216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70346BE-8E2F-E26D-BBB9-61ABCC11E1A3}"/>
                    </a:ext>
                  </a:extLst>
                </p:cNvPr>
                <p:cNvSpPr txBox="1"/>
                <p:nvPr/>
              </p:nvSpPr>
              <p:spPr>
                <a:xfrm>
                  <a:off x="5228711" y="2648510"/>
                  <a:ext cx="28626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nl-NL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NL" sz="1600" dirty="0"/>
                </a:p>
              </p:txBody>
            </p:sp>
          </mc:Choice>
          <mc:Fallback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70346BE-8E2F-E26D-BBB9-61ABCC11E1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711" y="2648510"/>
                  <a:ext cx="286261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8333" b="-1904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D2382E-C9AA-57A8-1647-31ED49396BEA}"/>
                </a:ext>
              </a:extLst>
            </p:cNvPr>
            <p:cNvSpPr txBox="1"/>
            <p:nvPr/>
          </p:nvSpPr>
          <p:spPr>
            <a:xfrm>
              <a:off x="9251936" y="1601940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=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950ADCD-5ACB-92C4-3E08-876F0033B6B1}"/>
                </a:ext>
              </a:extLst>
            </p:cNvPr>
            <p:cNvSpPr txBox="1"/>
            <p:nvPr/>
          </p:nvSpPr>
          <p:spPr>
            <a:xfrm>
              <a:off x="6996519" y="1592785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=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35AED9D-B82A-FC18-9317-3EEBFF96884B}"/>
                </a:ext>
              </a:extLst>
            </p:cNvPr>
            <p:cNvSpPr txBox="1"/>
            <p:nvPr/>
          </p:nvSpPr>
          <p:spPr>
            <a:xfrm>
              <a:off x="5389122" y="1594219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L" sz="2400" dirty="0"/>
                <a:t>=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B591D7E-0613-3292-A55B-85BE8234E2EA}"/>
                </a:ext>
              </a:extLst>
            </p:cNvPr>
            <p:cNvCxnSpPr>
              <a:cxnSpLocks/>
            </p:cNvCxnSpPr>
            <p:nvPr/>
          </p:nvCxnSpPr>
          <p:spPr>
            <a:xfrm>
              <a:off x="7742500" y="1826345"/>
              <a:ext cx="39263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298BF2-C0EE-FF47-AE55-6A4A8C47B485}"/>
                  </a:ext>
                </a:extLst>
              </p:cNvPr>
              <p:cNvSpPr txBox="1"/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298BF2-C0EE-FF47-AE55-6A4A8C47B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blipFill>
                <a:blip r:embed="rId21"/>
                <a:stretch>
                  <a:fillRect l="-26667" r="-33333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61FCADA-4DF8-AFD4-B1C3-95EFB11D0A67}"/>
              </a:ext>
            </a:extLst>
          </p:cNvPr>
          <p:cNvGrpSpPr/>
          <p:nvPr/>
        </p:nvGrpSpPr>
        <p:grpSpPr>
          <a:xfrm>
            <a:off x="6547888" y="1313150"/>
            <a:ext cx="3762556" cy="213485"/>
            <a:chOff x="6591264" y="3975311"/>
            <a:chExt cx="5061487" cy="2871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A758B70-8386-B62D-5CAD-5DADB8BF8EF3}"/>
                    </a:ext>
                  </a:extLst>
                </p:cNvPr>
                <p:cNvSpPr txBox="1"/>
                <p:nvPr/>
              </p:nvSpPr>
              <p:spPr>
                <a:xfrm>
                  <a:off x="6591264" y="3975311"/>
                  <a:ext cx="2337452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?</m:t>
                            </m:r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A758B70-8386-B62D-5CAD-5DADB8BF8E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264" y="3975311"/>
                  <a:ext cx="2337452" cy="280419"/>
                </a:xfrm>
                <a:prstGeom prst="rect">
                  <a:avLst/>
                </a:prstGeom>
                <a:blipFill>
                  <a:blip r:embed="rId22"/>
                  <a:stretch>
                    <a:fillRect l="-2174" t="-5556" r="-1449" b="-2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472A435-5973-6775-DA97-382849963DDE}"/>
                    </a:ext>
                  </a:extLst>
                </p:cNvPr>
                <p:cNvSpPr txBox="1"/>
                <p:nvPr/>
              </p:nvSpPr>
              <p:spPr>
                <a:xfrm>
                  <a:off x="9651697" y="3982077"/>
                  <a:ext cx="2001054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?</m:t>
                            </m:r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472A435-5973-6775-DA97-382849963D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697" y="3982077"/>
                  <a:ext cx="2001054" cy="280419"/>
                </a:xfrm>
                <a:prstGeom prst="rect">
                  <a:avLst/>
                </a:prstGeom>
                <a:blipFill>
                  <a:blip r:embed="rId23"/>
                  <a:stretch>
                    <a:fillRect l="-2542" r="-2542" b="-2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627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FC0E-78E9-8B3C-2FA8-35D2047CA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1266D-A6ED-B3A9-5084-2482A1D5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81634"/>
            <a:ext cx="2743200" cy="365125"/>
          </a:xfrm>
        </p:spPr>
        <p:txBody>
          <a:bodyPr/>
          <a:lstStyle/>
          <a:p>
            <a:fld id="{179F0A8B-17BC-3448-AF3F-C2704C45AA7C}" type="slidenum">
              <a:rPr lang="en-US" smtClean="0"/>
              <a:t>13</a:t>
            </a:fld>
            <a:endParaRPr lang="en-US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AFA9D379-B9CF-3C69-348A-E710F5983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1" y="111153"/>
            <a:ext cx="11570677" cy="623627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Active Inference-based Planning by Message Passing?</a:t>
            </a:r>
            <a:br>
              <a:rPr lang="en-US" sz="2800" dirty="0">
                <a:solidFill>
                  <a:srgbClr val="0070C0"/>
                </a:solidFill>
              </a:rPr>
            </a:br>
            <a:endParaRPr lang="en-US" sz="1800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81604B-E36A-3906-9245-C40356FC89BF}"/>
              </a:ext>
            </a:extLst>
          </p:cNvPr>
          <p:cNvSpPr/>
          <p:nvPr/>
        </p:nvSpPr>
        <p:spPr>
          <a:xfrm>
            <a:off x="3513438" y="1719301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F99538-621A-7CAA-CAF5-F8AD93D5E934}"/>
              </a:ext>
            </a:extLst>
          </p:cNvPr>
          <p:cNvSpPr/>
          <p:nvPr/>
        </p:nvSpPr>
        <p:spPr>
          <a:xfrm>
            <a:off x="2808537" y="166577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00B61E-F3C7-D98D-0FA6-E264B966DB3F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24772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F3BECC-0F03-4B93-D071-060B28EE606A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129673" y="182634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C3EBEE-D4DD-232A-DD80-0F0BC09F3B1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727529" y="1826346"/>
            <a:ext cx="22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6E0F06-C60E-61EF-5214-9DE89B738A68}"/>
              </a:ext>
            </a:extLst>
          </p:cNvPr>
          <p:cNvCxnSpPr>
            <a:cxnSpLocks/>
          </p:cNvCxnSpPr>
          <p:nvPr/>
        </p:nvCxnSpPr>
        <p:spPr>
          <a:xfrm>
            <a:off x="3620484" y="1933391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ADD346-9AF1-522D-CFF3-F6316CA035C3}"/>
              </a:ext>
            </a:extLst>
          </p:cNvPr>
          <p:cNvCxnSpPr>
            <a:cxnSpLocks/>
          </p:cNvCxnSpPr>
          <p:nvPr/>
        </p:nvCxnSpPr>
        <p:spPr>
          <a:xfrm rot="5400000">
            <a:off x="2775005" y="1473896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EFE00D-3CFD-A919-996A-8D89417767B8}"/>
                  </a:ext>
                </a:extLst>
              </p:cNvPr>
              <p:cNvSpPr txBox="1"/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EFE00D-3CFD-A919-996A-8D8941776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15" y="1477560"/>
                <a:ext cx="243785" cy="246221"/>
              </a:xfrm>
              <a:prstGeom prst="rect">
                <a:avLst/>
              </a:prstGeom>
              <a:blipFill>
                <a:blip r:embed="rId2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B9978CC-F8A2-B241-5A57-A2C9FC1B35B1}"/>
                  </a:ext>
                </a:extLst>
              </p:cNvPr>
              <p:cNvSpPr txBox="1"/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B9978CC-F8A2-B241-5A57-A2C9FC1B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059" y="1313530"/>
                <a:ext cx="249043" cy="246221"/>
              </a:xfrm>
              <a:prstGeom prst="rect">
                <a:avLst/>
              </a:prstGeom>
              <a:blipFill>
                <a:blip r:embed="rId3"/>
                <a:stretch>
                  <a:fillRect l="-15000" r="-100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65B197B3-0212-7DF1-5A7B-7DF9A701B658}"/>
              </a:ext>
            </a:extLst>
          </p:cNvPr>
          <p:cNvSpPr txBox="1"/>
          <p:nvPr/>
        </p:nvSpPr>
        <p:spPr>
          <a:xfrm>
            <a:off x="3455270" y="1601941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BC99F1-1972-3FBE-E670-824C497C0390}"/>
              </a:ext>
            </a:extLst>
          </p:cNvPr>
          <p:cNvGrpSpPr/>
          <p:nvPr/>
        </p:nvGrpSpPr>
        <p:grpSpPr>
          <a:xfrm>
            <a:off x="2913456" y="1060255"/>
            <a:ext cx="3344370" cy="2165168"/>
            <a:chOff x="1909182" y="3396219"/>
            <a:chExt cx="4498936" cy="29126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E71F618-82F2-CC19-5812-347BF02F19D4}"/>
                </a:ext>
              </a:extLst>
            </p:cNvPr>
            <p:cNvCxnSpPr>
              <a:cxnSpLocks/>
            </p:cNvCxnSpPr>
            <p:nvPr/>
          </p:nvCxnSpPr>
          <p:spPr>
            <a:xfrm>
              <a:off x="5946888" y="3396219"/>
              <a:ext cx="0" cy="2807898"/>
            </a:xfrm>
            <a:prstGeom prst="line">
              <a:avLst/>
            </a:prstGeom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47FD35-F879-6F70-D81F-E70499E63C64}"/>
                </a:ext>
              </a:extLst>
            </p:cNvPr>
            <p:cNvSpPr/>
            <p:nvPr/>
          </p:nvSpPr>
          <p:spPr>
            <a:xfrm>
              <a:off x="2788417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75A70F-CBC8-4A64-67A2-1D8EB0E38FD5}"/>
                </a:ext>
              </a:extLst>
            </p:cNvPr>
            <p:cNvSpPr/>
            <p:nvPr/>
          </p:nvSpPr>
          <p:spPr>
            <a:xfrm>
              <a:off x="5396364" y="606115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DD21153-0C9A-27E2-D2FD-77D3EEC83649}"/>
                </a:ext>
              </a:extLst>
            </p:cNvPr>
            <p:cNvSpPr/>
            <p:nvPr/>
          </p:nvSpPr>
          <p:spPr>
            <a:xfrm>
              <a:off x="1909182" y="3552991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CA9B18B-3BE5-D6D3-C91F-8644C678BC55}"/>
                </a:ext>
              </a:extLst>
            </p:cNvPr>
            <p:cNvSpPr/>
            <p:nvPr/>
          </p:nvSpPr>
          <p:spPr>
            <a:xfrm>
              <a:off x="4519976" y="3552992"/>
              <a:ext cx="144000" cy="142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8298C5-68F9-99D7-F7CD-5A2D647B2097}"/>
                    </a:ext>
                  </a:extLst>
                </p:cNvPr>
                <p:cNvSpPr txBox="1"/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NL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98298C5-68F9-99D7-F7CD-5A2D647B20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032" y="5936234"/>
                  <a:ext cx="385086" cy="372626"/>
                </a:xfrm>
                <a:prstGeom prst="rect">
                  <a:avLst/>
                </a:prstGeom>
                <a:blipFill>
                  <a:blip r:embed="rId4"/>
                  <a:stretch>
                    <a:fillRect b="-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ACE86C-872D-326D-D944-25AF59E9CA1D}"/>
              </a:ext>
            </a:extLst>
          </p:cNvPr>
          <p:cNvGrpSpPr/>
          <p:nvPr/>
        </p:nvGrpSpPr>
        <p:grpSpPr>
          <a:xfrm>
            <a:off x="1926078" y="609263"/>
            <a:ext cx="619059" cy="1669496"/>
            <a:chOff x="581059" y="2803151"/>
            <a:chExt cx="832774" cy="22458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6074DD-FB98-A24F-EA76-8578E17368EC}"/>
                </a:ext>
              </a:extLst>
            </p:cNvPr>
            <p:cNvSpPr/>
            <p:nvPr/>
          </p:nvSpPr>
          <p:spPr>
            <a:xfrm>
              <a:off x="819915" y="4224403"/>
              <a:ext cx="432000" cy="43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D25824F1-0172-4B9A-6D38-F9BDCE9C74CC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 rot="16200000" flipH="1">
              <a:off x="-118139" y="3502349"/>
              <a:ext cx="1637252" cy="23885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A8A6C34-AD76-64B5-93B4-E80130C6FD5C}"/>
                    </a:ext>
                  </a:extLst>
                </p:cNvPr>
                <p:cNvSpPr txBox="1"/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nl-NL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A8A6C34-AD76-64B5-93B4-E80130C6FD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40" y="4717777"/>
                  <a:ext cx="712993" cy="331223"/>
                </a:xfrm>
                <a:prstGeom prst="rect">
                  <a:avLst/>
                </a:prstGeom>
                <a:blipFill>
                  <a:blip r:embed="rId5"/>
                  <a:stretch>
                    <a:fillRect l="-9302" t="-14286" r="-13953"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DED624-9FA0-4073-27FE-4E408E91F244}"/>
              </a:ext>
            </a:extLst>
          </p:cNvPr>
          <p:cNvGrpSpPr/>
          <p:nvPr/>
        </p:nvGrpSpPr>
        <p:grpSpPr>
          <a:xfrm>
            <a:off x="9796038" y="620759"/>
            <a:ext cx="586309" cy="1648374"/>
            <a:chOff x="10986654" y="2818616"/>
            <a:chExt cx="788718" cy="221743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0AFE2B-7A93-39AD-7894-AD169CDA20BF}"/>
                </a:ext>
              </a:extLst>
            </p:cNvPr>
            <p:cNvSpPr/>
            <p:nvPr/>
          </p:nvSpPr>
          <p:spPr>
            <a:xfrm>
              <a:off x="11090366" y="4224403"/>
              <a:ext cx="432000" cy="4320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b="1"/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CE4C781C-65A6-3D8A-39CB-26CCD7145652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rot="5400000">
              <a:off x="10837976" y="3503007"/>
              <a:ext cx="1621787" cy="25300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EF455F4-8F58-0DA2-DE5B-667FB7E96142}"/>
                    </a:ext>
                  </a:extLst>
                </p:cNvPr>
                <p:cNvSpPr txBox="1"/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nl-NL" sz="16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nl-NL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EF455F4-8F58-0DA2-DE5B-667FB7E96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6654" y="4704828"/>
                  <a:ext cx="735419" cy="331223"/>
                </a:xfrm>
                <a:prstGeom prst="rect">
                  <a:avLst/>
                </a:prstGeom>
                <a:blipFill>
                  <a:blip r:embed="rId6"/>
                  <a:stretch>
                    <a:fillRect l="-9091" t="-15000" r="-13636" b="-4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DFBB59-70FF-F03D-FB66-3F3A86FE894D}"/>
                  </a:ext>
                </a:extLst>
              </p:cNvPr>
              <p:cNvSpPr txBox="1"/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1DFBB59-70FF-F03D-FB66-3F3A86FE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057" y="2038064"/>
                <a:ext cx="941796" cy="215444"/>
              </a:xfrm>
              <a:prstGeom prst="rect">
                <a:avLst/>
              </a:prstGeom>
              <a:blipFill>
                <a:blip r:embed="rId7"/>
                <a:stretch>
                  <a:fillRect l="-4000" t="-5556" r="-6667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EC18146-2223-77C8-2103-33090F7F5C51}"/>
              </a:ext>
            </a:extLst>
          </p:cNvPr>
          <p:cNvCxnSpPr>
            <a:cxnSpLocks/>
          </p:cNvCxnSpPr>
          <p:nvPr/>
        </p:nvCxnSpPr>
        <p:spPr>
          <a:xfrm>
            <a:off x="4047299" y="1823617"/>
            <a:ext cx="399858" cy="272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95DD78E-7804-A8B1-DB55-F4D96B407EF3}"/>
              </a:ext>
            </a:extLst>
          </p:cNvPr>
          <p:cNvSpPr/>
          <p:nvPr/>
        </p:nvSpPr>
        <p:spPr>
          <a:xfrm>
            <a:off x="8606412" y="166577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b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2D604D-D851-632A-7C54-3B1115A17905}"/>
              </a:ext>
            </a:extLst>
          </p:cNvPr>
          <p:cNvCxnSpPr>
            <a:cxnSpLocks/>
          </p:cNvCxnSpPr>
          <p:nvPr/>
        </p:nvCxnSpPr>
        <p:spPr>
          <a:xfrm>
            <a:off x="9517012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C02504-9DD2-7428-DB63-9A131E140B3A}"/>
              </a:ext>
            </a:extLst>
          </p:cNvPr>
          <p:cNvCxnSpPr>
            <a:cxnSpLocks/>
          </p:cNvCxnSpPr>
          <p:nvPr/>
        </p:nvCxnSpPr>
        <p:spPr>
          <a:xfrm>
            <a:off x="8919156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AC47A9-1270-14FE-8C50-A627ABE4361B}"/>
              </a:ext>
            </a:extLst>
          </p:cNvPr>
          <p:cNvCxnSpPr>
            <a:cxnSpLocks/>
          </p:cNvCxnSpPr>
          <p:nvPr/>
        </p:nvCxnSpPr>
        <p:spPr>
          <a:xfrm>
            <a:off x="8222647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72D108-4DC1-D80F-5F39-DEF087740451}"/>
              </a:ext>
            </a:extLst>
          </p:cNvPr>
          <p:cNvCxnSpPr>
            <a:cxnSpLocks/>
          </p:cNvCxnSpPr>
          <p:nvPr/>
        </p:nvCxnSpPr>
        <p:spPr>
          <a:xfrm>
            <a:off x="7270753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852083-9ACC-4BD7-8E16-9570D8F92035}"/>
              </a:ext>
            </a:extLst>
          </p:cNvPr>
          <p:cNvCxnSpPr>
            <a:cxnSpLocks/>
          </p:cNvCxnSpPr>
          <p:nvPr/>
        </p:nvCxnSpPr>
        <p:spPr>
          <a:xfrm>
            <a:off x="6672895" y="1826345"/>
            <a:ext cx="3837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F9C8E2-F1CC-63A4-865A-10E563CBFE1A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5672106" y="1826345"/>
            <a:ext cx="6820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CD4E47-25EE-66A4-4CF9-AE54EC8B24D9}"/>
              </a:ext>
            </a:extLst>
          </p:cNvPr>
          <p:cNvCxnSpPr>
            <a:cxnSpLocks/>
          </p:cNvCxnSpPr>
          <p:nvPr/>
        </p:nvCxnSpPr>
        <p:spPr>
          <a:xfrm>
            <a:off x="5074250" y="182634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06F96EC-736B-3ABD-ADCF-632A273ED20B}"/>
              </a:ext>
            </a:extLst>
          </p:cNvPr>
          <p:cNvSpPr/>
          <p:nvPr/>
        </p:nvSpPr>
        <p:spPr>
          <a:xfrm>
            <a:off x="5450338" y="1719300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7912AA-69D1-FB1F-15BB-BA331F47C432}"/>
              </a:ext>
            </a:extLst>
          </p:cNvPr>
          <p:cNvCxnSpPr>
            <a:cxnSpLocks/>
          </p:cNvCxnSpPr>
          <p:nvPr/>
        </p:nvCxnSpPr>
        <p:spPr>
          <a:xfrm>
            <a:off x="5557384" y="1933390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CE14D5C-9029-3329-E18E-F0BE11C60AC6}"/>
              </a:ext>
            </a:extLst>
          </p:cNvPr>
          <p:cNvSpPr/>
          <p:nvPr/>
        </p:nvSpPr>
        <p:spPr>
          <a:xfrm>
            <a:off x="7056663" y="1719300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F0C1778-1D29-6610-C5A5-6A6A2FA4BB8F}"/>
              </a:ext>
            </a:extLst>
          </p:cNvPr>
          <p:cNvCxnSpPr>
            <a:cxnSpLocks/>
          </p:cNvCxnSpPr>
          <p:nvPr/>
        </p:nvCxnSpPr>
        <p:spPr>
          <a:xfrm>
            <a:off x="7163708" y="1933390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67CF09A-9DF8-33C8-929B-404844588CCB}"/>
              </a:ext>
            </a:extLst>
          </p:cNvPr>
          <p:cNvSpPr/>
          <p:nvPr/>
        </p:nvSpPr>
        <p:spPr>
          <a:xfrm>
            <a:off x="9299032" y="1719300"/>
            <a:ext cx="214090" cy="21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7069A2-F88B-2B08-C86F-D75E622C063E}"/>
              </a:ext>
            </a:extLst>
          </p:cNvPr>
          <p:cNvCxnSpPr>
            <a:cxnSpLocks/>
          </p:cNvCxnSpPr>
          <p:nvPr/>
        </p:nvCxnSpPr>
        <p:spPr>
          <a:xfrm>
            <a:off x="9406077" y="1933390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3E2F1B7-E759-5BD9-FF2B-C49A3EFA88D1}"/>
              </a:ext>
            </a:extLst>
          </p:cNvPr>
          <p:cNvSpPr/>
          <p:nvPr/>
        </p:nvSpPr>
        <p:spPr>
          <a:xfrm>
            <a:off x="4747554" y="166577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79829B-A58F-9CD0-343F-9699A1CED834}"/>
              </a:ext>
            </a:extLst>
          </p:cNvPr>
          <p:cNvCxnSpPr>
            <a:cxnSpLocks/>
          </p:cNvCxnSpPr>
          <p:nvPr/>
        </p:nvCxnSpPr>
        <p:spPr>
          <a:xfrm rot="5400000">
            <a:off x="4714021" y="147389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5813B22-1E4B-CE3C-506F-7CAFDEAEE000}"/>
              </a:ext>
            </a:extLst>
          </p:cNvPr>
          <p:cNvSpPr/>
          <p:nvPr/>
        </p:nvSpPr>
        <p:spPr>
          <a:xfrm>
            <a:off x="6354127" y="166577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94E8DF2-D22D-1DE1-53F2-D48D4346F5E7}"/>
              </a:ext>
            </a:extLst>
          </p:cNvPr>
          <p:cNvCxnSpPr>
            <a:cxnSpLocks/>
          </p:cNvCxnSpPr>
          <p:nvPr/>
        </p:nvCxnSpPr>
        <p:spPr>
          <a:xfrm rot="5400000">
            <a:off x="6320594" y="147389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AA13DB-F576-8F08-68F0-9DDCBD08B9EE}"/>
              </a:ext>
            </a:extLst>
          </p:cNvPr>
          <p:cNvCxnSpPr>
            <a:cxnSpLocks/>
          </p:cNvCxnSpPr>
          <p:nvPr/>
        </p:nvCxnSpPr>
        <p:spPr>
          <a:xfrm rot="5400000">
            <a:off x="8573133" y="1473895"/>
            <a:ext cx="383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271115-0E73-7E2C-10CA-299DC34C3D14}"/>
                  </a:ext>
                </a:extLst>
              </p:cNvPr>
              <p:cNvSpPr txBox="1"/>
              <p:nvPr/>
            </p:nvSpPr>
            <p:spPr>
              <a:xfrm>
                <a:off x="4340665" y="1817088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C271115-0E73-7E2C-10CA-299DC34C3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665" y="1817088"/>
                <a:ext cx="183450" cy="246221"/>
              </a:xfrm>
              <a:prstGeom prst="rect">
                <a:avLst/>
              </a:prstGeom>
              <a:blipFill>
                <a:blip r:embed="rId8"/>
                <a:stretch>
                  <a:fillRect l="-25000" r="-1125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46B18A-E5AB-90F1-A854-079F7418A01F}"/>
                  </a:ext>
                </a:extLst>
              </p:cNvPr>
              <p:cNvSpPr txBox="1"/>
              <p:nvPr/>
            </p:nvSpPr>
            <p:spPr>
              <a:xfrm>
                <a:off x="6053770" y="1827094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46B18A-E5AB-90F1-A854-079F7418A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70" y="1827094"/>
                <a:ext cx="183450" cy="246221"/>
              </a:xfrm>
              <a:prstGeom prst="rect">
                <a:avLst/>
              </a:prstGeom>
              <a:blipFill>
                <a:blip r:embed="rId9"/>
                <a:stretch>
                  <a:fillRect l="-25000" r="-12500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F83389-CA53-DDC3-3178-BE7D67092856}"/>
                  </a:ext>
                </a:extLst>
              </p:cNvPr>
              <p:cNvSpPr txBox="1"/>
              <p:nvPr/>
            </p:nvSpPr>
            <p:spPr>
              <a:xfrm>
                <a:off x="8097495" y="1837493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F83389-CA53-DDC3-3178-BE7D6709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495" y="1837493"/>
                <a:ext cx="183450" cy="246221"/>
              </a:xfrm>
              <a:prstGeom prst="rect">
                <a:avLst/>
              </a:prstGeom>
              <a:blipFill>
                <a:blip r:embed="rId10"/>
                <a:stretch>
                  <a:fillRect l="-26667" r="-146667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F606E9-FED4-2698-AECC-B2670D324516}"/>
                  </a:ext>
                </a:extLst>
              </p:cNvPr>
              <p:cNvSpPr txBox="1"/>
              <p:nvPr/>
            </p:nvSpPr>
            <p:spPr>
              <a:xfrm>
                <a:off x="9109747" y="1837493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F606E9-FED4-2698-AECC-B2670D324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747" y="1837493"/>
                <a:ext cx="183450" cy="246221"/>
              </a:xfrm>
              <a:prstGeom prst="rect">
                <a:avLst/>
              </a:prstGeom>
              <a:blipFill>
                <a:blip r:embed="rId11"/>
                <a:stretch>
                  <a:fillRect l="-26667" r="-40000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147F6A-7221-BC64-222B-FB498CCAF43E}"/>
                  </a:ext>
                </a:extLst>
              </p:cNvPr>
              <p:cNvSpPr txBox="1"/>
              <p:nvPr/>
            </p:nvSpPr>
            <p:spPr>
              <a:xfrm>
                <a:off x="5009739" y="1284338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147F6A-7221-BC64-222B-FB498CCAF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739" y="1284338"/>
                <a:ext cx="183450" cy="246221"/>
              </a:xfrm>
              <a:prstGeom prst="rect">
                <a:avLst/>
              </a:prstGeom>
              <a:blipFill>
                <a:blip r:embed="rId12"/>
                <a:stretch>
                  <a:fillRect l="-26667" r="-26667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45BE54-485B-52A1-092E-9C41C10ECA00}"/>
              </a:ext>
            </a:extLst>
          </p:cNvPr>
          <p:cNvCxnSpPr>
            <a:cxnSpLocks/>
          </p:cNvCxnSpPr>
          <p:nvPr/>
        </p:nvCxnSpPr>
        <p:spPr>
          <a:xfrm>
            <a:off x="4520980" y="1826345"/>
            <a:ext cx="22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4215C9F-E5DF-A6FE-EBFB-9184774B3310}"/>
              </a:ext>
            </a:extLst>
          </p:cNvPr>
          <p:cNvSpPr txBox="1"/>
          <p:nvPr/>
        </p:nvSpPr>
        <p:spPr>
          <a:xfrm>
            <a:off x="9251936" y="1601940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C14B7F6-F0BB-4581-C7F1-94C630D3BC25}"/>
              </a:ext>
            </a:extLst>
          </p:cNvPr>
          <p:cNvSpPr txBox="1"/>
          <p:nvPr/>
        </p:nvSpPr>
        <p:spPr>
          <a:xfrm>
            <a:off x="6996519" y="159278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62788B-A603-6F28-9BAC-86EA2CC75FC9}"/>
              </a:ext>
            </a:extLst>
          </p:cNvPr>
          <p:cNvSpPr txBox="1"/>
          <p:nvPr/>
        </p:nvSpPr>
        <p:spPr>
          <a:xfrm>
            <a:off x="5389122" y="1594219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=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83C0A80-A4DE-DE38-46DE-0ABF3E957FF5}"/>
              </a:ext>
            </a:extLst>
          </p:cNvPr>
          <p:cNvCxnSpPr>
            <a:cxnSpLocks/>
          </p:cNvCxnSpPr>
          <p:nvPr/>
        </p:nvCxnSpPr>
        <p:spPr>
          <a:xfrm>
            <a:off x="7742500" y="1826345"/>
            <a:ext cx="39263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50D548A-256E-B2EF-D3ED-984B53904A69}"/>
              </a:ext>
            </a:extLst>
          </p:cNvPr>
          <p:cNvGrpSpPr/>
          <p:nvPr/>
        </p:nvGrpSpPr>
        <p:grpSpPr>
          <a:xfrm>
            <a:off x="6547888" y="1313150"/>
            <a:ext cx="3663169" cy="213485"/>
            <a:chOff x="6591264" y="3975311"/>
            <a:chExt cx="4927789" cy="2871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651DBF7-972B-4489-4772-6B76E153FCB3}"/>
                    </a:ext>
                  </a:extLst>
                </p:cNvPr>
                <p:cNvSpPr txBox="1"/>
                <p:nvPr/>
              </p:nvSpPr>
              <p:spPr>
                <a:xfrm>
                  <a:off x="6591264" y="3975311"/>
                  <a:ext cx="2203755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651DBF7-972B-4489-4772-6B76E153F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264" y="3975311"/>
                  <a:ext cx="2203755" cy="280419"/>
                </a:xfrm>
                <a:prstGeom prst="rect">
                  <a:avLst/>
                </a:prstGeom>
                <a:blipFill>
                  <a:blip r:embed="rId13"/>
                  <a:stretch>
                    <a:fillRect l="-2308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63025FD-A5FF-8B7F-931E-4EBA58340B54}"/>
                    </a:ext>
                  </a:extLst>
                </p:cNvPr>
                <p:cNvSpPr txBox="1"/>
                <p:nvPr/>
              </p:nvSpPr>
              <p:spPr>
                <a:xfrm>
                  <a:off x="9651697" y="3982077"/>
                  <a:ext cx="1867356" cy="2804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nl-NL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</m:d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l-GR" sz="1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d>
                                  <m:dPr>
                                    <m:ctrlPr>
                                      <a:rPr lang="en-US" sz="12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b>
                                        <m:r>
                                          <a:rPr lang="en-US" sz="1200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𝑻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NL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63025FD-A5FF-8B7F-931E-4EBA58340B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697" y="3982077"/>
                  <a:ext cx="1867356" cy="280419"/>
                </a:xfrm>
                <a:prstGeom prst="rect">
                  <a:avLst/>
                </a:prstGeom>
                <a:blipFill>
                  <a:blip r:embed="rId14"/>
                  <a:stretch>
                    <a:fillRect l="-2703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964F0B-CA5C-E7EF-6056-74ECF712054E}"/>
                  </a:ext>
                </a:extLst>
              </p:cNvPr>
              <p:cNvSpPr txBox="1"/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964F0B-CA5C-E7EF-6056-74ECF7120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52" y="1477560"/>
                <a:ext cx="183450" cy="246221"/>
              </a:xfrm>
              <a:prstGeom prst="rect">
                <a:avLst/>
              </a:prstGeom>
              <a:blipFill>
                <a:blip r:embed="rId15"/>
                <a:stretch>
                  <a:fillRect l="-26667" r="-33333" b="-1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EC5DB73-A6E0-27C5-7F66-8800F864DFE3}"/>
              </a:ext>
            </a:extLst>
          </p:cNvPr>
          <p:cNvSpPr/>
          <p:nvPr/>
        </p:nvSpPr>
        <p:spPr>
          <a:xfrm>
            <a:off x="6354127" y="947217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B3608B-4E92-3060-47EA-DB4AD1738437}"/>
              </a:ext>
            </a:extLst>
          </p:cNvPr>
          <p:cNvSpPr/>
          <p:nvPr/>
        </p:nvSpPr>
        <p:spPr>
          <a:xfrm>
            <a:off x="8596496" y="947217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CA0239-C3EF-6489-8AF3-82165A090DB3}"/>
                  </a:ext>
                </a:extLst>
              </p:cNvPr>
              <p:cNvSpPr txBox="1"/>
              <p:nvPr/>
            </p:nvSpPr>
            <p:spPr>
              <a:xfrm>
                <a:off x="5333114" y="678831"/>
                <a:ext cx="23587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nl-NL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fName>
                        <m:e>
                          <m:d>
                            <m:dPr>
                              <m:ctrlP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nl-NL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CA0239-C3EF-6489-8AF3-82165A090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14" y="678831"/>
                <a:ext cx="2358723" cy="215444"/>
              </a:xfrm>
              <a:prstGeom prst="rect">
                <a:avLst/>
              </a:prstGeom>
              <a:blipFill>
                <a:blip r:embed="rId16"/>
                <a:stretch>
                  <a:fillRect l="-1613" t="-555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B54677DB-9DA8-2209-F3A9-B7D0DBE84B47}"/>
              </a:ext>
            </a:extLst>
          </p:cNvPr>
          <p:cNvSpPr/>
          <p:nvPr/>
        </p:nvSpPr>
        <p:spPr>
          <a:xfrm>
            <a:off x="3459916" y="2319338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BC2033-C209-DD3E-4D36-C7B3BDF1D63F}"/>
              </a:ext>
            </a:extLst>
          </p:cNvPr>
          <p:cNvCxnSpPr>
            <a:cxnSpLocks/>
          </p:cNvCxnSpPr>
          <p:nvPr/>
        </p:nvCxnSpPr>
        <p:spPr>
          <a:xfrm>
            <a:off x="3620484" y="2640474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1D6770-0571-C4D9-197F-522FA0BCCEB7}"/>
                  </a:ext>
                </a:extLst>
              </p:cNvPr>
              <p:cNvSpPr txBox="1"/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1D6770-0571-C4D9-197F-522FA0BC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921" y="2719139"/>
                <a:ext cx="286261" cy="246221"/>
              </a:xfrm>
              <a:prstGeom prst="rect">
                <a:avLst/>
              </a:prstGeom>
              <a:blipFill>
                <a:blip r:embed="rId17"/>
                <a:stretch>
                  <a:fillRect l="-8333" b="-2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370B49-D62E-2A32-50EE-49E1A556C1BC}"/>
                  </a:ext>
                </a:extLst>
              </p:cNvPr>
              <p:cNvSpPr txBox="1"/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nl-NL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nl-NL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nl-NL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 sz="14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1370B49-D62E-2A32-50EE-49E1A556C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029" y="2350041"/>
                <a:ext cx="690702" cy="215444"/>
              </a:xfrm>
              <a:prstGeom prst="rect">
                <a:avLst/>
              </a:prstGeom>
              <a:blipFill>
                <a:blip r:embed="rId18"/>
                <a:stretch>
                  <a:fillRect l="-7273" t="-5556" r="-9091" b="-2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F089150-6405-4E43-DA67-9ECCCE5D9BE6}"/>
              </a:ext>
            </a:extLst>
          </p:cNvPr>
          <p:cNvSpPr/>
          <p:nvPr/>
        </p:nvSpPr>
        <p:spPr>
          <a:xfrm>
            <a:off x="7006820" y="2318623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9F6BB6E-63FC-547E-614A-0BF66B1F2FB2}"/>
              </a:ext>
            </a:extLst>
          </p:cNvPr>
          <p:cNvSpPr/>
          <p:nvPr/>
        </p:nvSpPr>
        <p:spPr>
          <a:xfrm>
            <a:off x="9249189" y="2318623"/>
            <a:ext cx="321136" cy="32113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CDDEAA-6D19-6430-8E5F-F0B60595F7E7}"/>
              </a:ext>
            </a:extLst>
          </p:cNvPr>
          <p:cNvSpPr/>
          <p:nvPr/>
        </p:nvSpPr>
        <p:spPr>
          <a:xfrm>
            <a:off x="5396816" y="2319337"/>
            <a:ext cx="321136" cy="32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5805DC-583C-F22A-8D29-885B402C9581}"/>
              </a:ext>
            </a:extLst>
          </p:cNvPr>
          <p:cNvCxnSpPr>
            <a:cxnSpLocks/>
          </p:cNvCxnSpPr>
          <p:nvPr/>
        </p:nvCxnSpPr>
        <p:spPr>
          <a:xfrm>
            <a:off x="5557384" y="2640473"/>
            <a:ext cx="0" cy="38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B6326E1-1DE3-7D31-ABA6-D5EA4E483745}"/>
                  </a:ext>
                </a:extLst>
              </p:cNvPr>
              <p:cNvSpPr txBox="1"/>
              <p:nvPr/>
            </p:nvSpPr>
            <p:spPr>
              <a:xfrm>
                <a:off x="5228711" y="2648510"/>
                <a:ext cx="286261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nl-NL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NL" sz="16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B6326E1-1DE3-7D31-ABA6-D5EA4E48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711" y="2648510"/>
                <a:ext cx="286261" cy="246221"/>
              </a:xfrm>
              <a:prstGeom prst="rect">
                <a:avLst/>
              </a:prstGeom>
              <a:blipFill>
                <a:blip r:embed="rId19"/>
                <a:stretch>
                  <a:fillRect l="-8333" b="-1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CC643F-E01A-A068-E109-7E9D2850D957}"/>
                  </a:ext>
                </a:extLst>
              </p:cNvPr>
              <p:cNvSpPr txBox="1"/>
              <p:nvPr/>
            </p:nvSpPr>
            <p:spPr>
              <a:xfrm>
                <a:off x="6217161" y="2684449"/>
                <a:ext cx="24781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nl-NL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NL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fName>
                        <m:e>
                          <m:d>
                            <m:dPr>
                              <m:ctrlP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NL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NL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nl-NL" sz="1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nl-NL" sz="1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ECC643F-E01A-A068-E109-7E9D2850D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161" y="2684449"/>
                <a:ext cx="2478178" cy="215444"/>
              </a:xfrm>
              <a:prstGeom prst="rect">
                <a:avLst/>
              </a:prstGeom>
              <a:blipFill>
                <a:blip r:embed="rId20"/>
                <a:stretch>
                  <a:fillRect l="-1531" t="-555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EBC1EFA-2956-0F9B-D409-A1CD093CDA18}"/>
              </a:ext>
            </a:extLst>
          </p:cNvPr>
          <p:cNvGrpSpPr/>
          <p:nvPr/>
        </p:nvGrpSpPr>
        <p:grpSpPr>
          <a:xfrm>
            <a:off x="1737360" y="3337560"/>
            <a:ext cx="8549640" cy="3394710"/>
            <a:chOff x="1737360" y="3337560"/>
            <a:chExt cx="8549640" cy="3394710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9DED2601-66D8-B2D5-F607-952E53FD78B4}"/>
                </a:ext>
              </a:extLst>
            </p:cNvPr>
            <p:cNvSpPr/>
            <p:nvPr/>
          </p:nvSpPr>
          <p:spPr>
            <a:xfrm>
              <a:off x="1737360" y="3337560"/>
              <a:ext cx="8549640" cy="339471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793318-0C27-8D1E-7590-C3232D393B46}"/>
                    </a:ext>
                  </a:extLst>
                </p:cNvPr>
                <p:cNvSpPr txBox="1"/>
                <p:nvPr/>
              </p:nvSpPr>
              <p:spPr>
                <a:xfrm>
                  <a:off x="7450924" y="3463249"/>
                  <a:ext cx="222227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nl-NL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e>
                                        <m: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793318-0C27-8D1E-7590-C3232D393B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924" y="3463249"/>
                  <a:ext cx="2222275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70C7CB8-3890-EED7-51A8-62C474B5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00681" y="4104034"/>
              <a:ext cx="4126015" cy="1291622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A76870-795A-FBC5-D1AA-709C9B36F070}"/>
                </a:ext>
              </a:extLst>
            </p:cNvPr>
            <p:cNvSpPr txBox="1"/>
            <p:nvPr/>
          </p:nvSpPr>
          <p:spPr>
            <a:xfrm>
              <a:off x="1946712" y="3447860"/>
              <a:ext cx="3082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we choose epistemic priors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8666573-01D1-28D8-04D8-63087AF32038}"/>
                    </a:ext>
                  </a:extLst>
                </p:cNvPr>
                <p:cNvSpPr txBox="1"/>
                <p:nvPr/>
              </p:nvSpPr>
              <p:spPr>
                <a:xfrm>
                  <a:off x="4975408" y="3440594"/>
                  <a:ext cx="207864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nl-NL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nl-NL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l-GR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fName>
                          <m:e>
                            <m:d>
                              <m:dPr>
                                <m:ctrlP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NL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l-NL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d>
                                      <m:dPr>
                                        <m:ctrlPr>
                                          <a:rPr lang="nl-NL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8666573-01D1-28D8-04D8-63087AF32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408" y="3440594"/>
                  <a:ext cx="2078646" cy="338554"/>
                </a:xfrm>
                <a:prstGeom prst="rect">
                  <a:avLst/>
                </a:prstGeom>
                <a:blipFill>
                  <a:blip r:embed="rId23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FDC5E0D-E265-4A35-677C-E8DDD8A4E34E}"/>
                </a:ext>
              </a:extLst>
            </p:cNvPr>
            <p:cNvSpPr txBox="1"/>
            <p:nvPr/>
          </p:nvSpPr>
          <p:spPr>
            <a:xfrm>
              <a:off x="1946712" y="4516709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then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CAA4000-8EB8-425F-21CC-84BB50210B33}"/>
                </a:ext>
              </a:extLst>
            </p:cNvPr>
            <p:cNvGrpSpPr/>
            <p:nvPr/>
          </p:nvGrpSpPr>
          <p:grpSpPr>
            <a:xfrm>
              <a:off x="3298025" y="5533318"/>
              <a:ext cx="6813964" cy="1119518"/>
              <a:chOff x="1943100" y="5488302"/>
              <a:chExt cx="6813964" cy="1119518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21998370-0660-E9EC-CE75-AB6AF601B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45756" y="5488302"/>
                <a:ext cx="6711308" cy="1119518"/>
              </a:xfrm>
              <a:prstGeom prst="rect">
                <a:avLst/>
              </a:prstGeom>
            </p:spPr>
          </p:pic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E90204C-BEBE-35DC-2D2F-32298CF29075}"/>
                  </a:ext>
                </a:extLst>
              </p:cNvPr>
              <p:cNvSpPr/>
              <p:nvPr/>
            </p:nvSpPr>
            <p:spPr>
              <a:xfrm>
                <a:off x="1943100" y="5737860"/>
                <a:ext cx="481672" cy="5600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FD7B0E6-739D-60C3-7D4A-E70CD3959951}"/>
                </a:ext>
              </a:extLst>
            </p:cNvPr>
            <p:cNvSpPr txBox="1"/>
            <p:nvPr/>
          </p:nvSpPr>
          <p:spPr>
            <a:xfrm>
              <a:off x="6984648" y="344786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and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BBA96DF-D5FD-FC24-C776-48C7E88FE8A7}"/>
                </a:ext>
              </a:extLst>
            </p:cNvPr>
            <p:cNvSpPr txBox="1"/>
            <p:nvPr/>
          </p:nvSpPr>
          <p:spPr>
            <a:xfrm>
              <a:off x="9585568" y="3447860"/>
              <a:ext cx="250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421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02BB391D-75D8-C02B-C477-962D845D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9204" y="643466"/>
            <a:ext cx="10713591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A01EF-1006-56A2-8616-043A089A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79F0A8B-17BC-3448-AF3F-C2704C45AA7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5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58AF0-BF05-D870-44B3-9CE041EB7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6C1819-5DDC-73CD-702B-09E68752B109}"/>
              </a:ext>
            </a:extLst>
          </p:cNvPr>
          <p:cNvSpPr txBox="1"/>
          <p:nvPr/>
        </p:nvSpPr>
        <p:spPr>
          <a:xfrm>
            <a:off x="7197651" y="753418"/>
            <a:ext cx="34674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165798"/>
                </a:solidFill>
                <a:latin typeface="Nexa Bold" panose="02000000000000000000" pitchFamily="2" charset="0"/>
              </a:rPr>
              <a:t>~10 lines of code!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DF31CC-583B-BE31-0D58-5F26895CED0D}"/>
              </a:ext>
            </a:extLst>
          </p:cNvPr>
          <p:cNvSpPr txBox="1">
            <a:spLocks/>
          </p:cNvSpPr>
          <p:nvPr/>
        </p:nvSpPr>
        <p:spPr>
          <a:xfrm>
            <a:off x="2980714" y="122300"/>
            <a:ext cx="5489088" cy="662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65798"/>
                </a:solidFill>
                <a:latin typeface="Nexa Bold" panose="020000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0" dirty="0">
                <a:solidFill>
                  <a:srgbClr val="0070C0"/>
                </a:solidFill>
                <a:latin typeface="+mj-lt"/>
              </a:rPr>
              <a:t>Solving Mini-grid Door-Key Problem</a:t>
            </a:r>
          </a:p>
        </p:txBody>
      </p:sp>
      <p:pic>
        <p:nvPicPr>
          <p:cNvPr id="8" name="Picture 7" descr="A white text with black numbers and black text&#10;&#10;AI-generated content may be incorrect.">
            <a:extLst>
              <a:ext uri="{FF2B5EF4-FFF2-40B4-BE49-F238E27FC236}">
                <a16:creationId xmlns:a16="http://schemas.microsoft.com/office/drawing/2014/main" id="{113ACF54-B14E-EC6D-1640-40B1B15FD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723" y="4763304"/>
            <a:ext cx="4178300" cy="1803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video-2">
            <a:hlinkClick r:id="" action="ppaction://media"/>
            <a:extLst>
              <a:ext uri="{FF2B5EF4-FFF2-40B4-BE49-F238E27FC236}">
                <a16:creationId xmlns:a16="http://schemas.microsoft.com/office/drawing/2014/main" id="{FC93515F-88B1-8CF8-D4AF-5A0139DB2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7126" y="1495733"/>
            <a:ext cx="4389754" cy="4389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8342F9-C74F-37B9-5883-B4573EC0C22C}"/>
              </a:ext>
            </a:extLst>
          </p:cNvPr>
          <p:cNvSpPr txBox="1"/>
          <p:nvPr/>
        </p:nvSpPr>
        <p:spPr>
          <a:xfrm>
            <a:off x="5725258" y="4010837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</a:rPr>
              <a:t>goal</a:t>
            </a:r>
          </a:p>
          <a:p>
            <a:pPr algn="r"/>
            <a:r>
              <a:rPr lang="en-US" sz="1400" dirty="0">
                <a:solidFill>
                  <a:srgbClr val="0070C0"/>
                </a:solidFill>
              </a:rPr>
              <a:t>prior</a:t>
            </a:r>
          </a:p>
        </p:txBody>
      </p:sp>
      <p:pic>
        <p:nvPicPr>
          <p:cNvPr id="12" name="Picture 11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CD5F7E1B-20B2-9AF3-012B-28FB1ADFD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543" y="1061195"/>
            <a:ext cx="5780661" cy="3536648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12564891-E7E2-1DE1-B984-CB74B198EAAA}"/>
              </a:ext>
            </a:extLst>
          </p:cNvPr>
          <p:cNvSpPr/>
          <p:nvPr/>
        </p:nvSpPr>
        <p:spPr>
          <a:xfrm>
            <a:off x="6306674" y="3430454"/>
            <a:ext cx="214489" cy="5217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3D13B-EFF3-D123-EC50-08FAD5CFFBA0}"/>
              </a:ext>
            </a:extLst>
          </p:cNvPr>
          <p:cNvSpPr txBox="1"/>
          <p:nvPr/>
        </p:nvSpPr>
        <p:spPr>
          <a:xfrm>
            <a:off x="5321287" y="3429000"/>
            <a:ext cx="982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generative</a:t>
            </a:r>
          </a:p>
          <a:p>
            <a:pPr algn="r"/>
            <a:r>
              <a:rPr lang="en-US" sz="1400" dirty="0"/>
              <a:t>model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0EED790-43E8-ECEA-C156-D9C53FE5D51F}"/>
              </a:ext>
            </a:extLst>
          </p:cNvPr>
          <p:cNvSpPr/>
          <p:nvPr/>
        </p:nvSpPr>
        <p:spPr>
          <a:xfrm>
            <a:off x="6303864" y="4167968"/>
            <a:ext cx="214489" cy="208959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2865B65-50F8-4DDF-0EEE-B4D7AD566949}"/>
              </a:ext>
            </a:extLst>
          </p:cNvPr>
          <p:cNvSpPr/>
          <p:nvPr/>
        </p:nvSpPr>
        <p:spPr>
          <a:xfrm>
            <a:off x="6303864" y="2967038"/>
            <a:ext cx="214489" cy="35408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56938-8534-9FBD-B183-AA97B2356609}"/>
              </a:ext>
            </a:extLst>
          </p:cNvPr>
          <p:cNvSpPr txBox="1"/>
          <p:nvPr/>
        </p:nvSpPr>
        <p:spPr>
          <a:xfrm>
            <a:off x="5291434" y="2876472"/>
            <a:ext cx="95218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epistemic</a:t>
            </a:r>
          </a:p>
          <a:p>
            <a:pPr algn="r"/>
            <a:r>
              <a:rPr lang="en-US" sz="1400" dirty="0">
                <a:solidFill>
                  <a:srgbClr val="FF0000"/>
                </a:solidFill>
              </a:rPr>
              <a:t>priors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C783634-30E0-424F-E33D-4E219B4B4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826" y="6353210"/>
            <a:ext cx="482600" cy="365125"/>
          </a:xfrm>
        </p:spPr>
        <p:txBody>
          <a:bodyPr/>
          <a:lstStyle/>
          <a:p>
            <a:pPr algn="l"/>
            <a:fld id="{179F0A8B-17BC-3448-AF3F-C2704C45AA7C}" type="slidenum">
              <a:rPr lang="en-US" smtClean="0"/>
              <a:pPr algn="l"/>
              <a:t>15</a:t>
            </a:fld>
            <a:endParaRPr lang="en-US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F63D29A-10EA-D594-0999-61A8B889D089}"/>
              </a:ext>
            </a:extLst>
          </p:cNvPr>
          <p:cNvSpPr/>
          <p:nvPr/>
        </p:nvSpPr>
        <p:spPr>
          <a:xfrm>
            <a:off x="6078710" y="1371465"/>
            <a:ext cx="214489" cy="10052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EFAF9A-D42D-0F0A-98A7-CC5EA76E5F73}"/>
              </a:ext>
            </a:extLst>
          </p:cNvPr>
          <p:cNvSpPr txBox="1"/>
          <p:nvPr/>
        </p:nvSpPr>
        <p:spPr>
          <a:xfrm>
            <a:off x="5534665" y="17201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84427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DBBE-07F9-0EF4-0FE5-E0E15CA2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95"/>
            <a:ext cx="10515600" cy="5035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Why Active Inference Agents (rather than RL, MPC, …)?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F66F-B944-DC13-E253-5300B6BC7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7246"/>
            <a:ext cx="10608733" cy="517910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200" dirty="0"/>
              <a:t>People say (I’ve heard …)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>
                <a:solidFill>
                  <a:srgbClr val="FF0000"/>
                </a:solidFill>
              </a:rPr>
              <a:t>Principled</a:t>
            </a:r>
            <a:r>
              <a:rPr lang="en-US" sz="3100" dirty="0"/>
              <a:t>. Derived from foundational physics / information theory.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EFE-based planning balances goal-driven vs information-seeking behavior, </a:t>
            </a:r>
            <a:r>
              <a:rPr lang="en-US" sz="3100" dirty="0">
                <a:solidFill>
                  <a:srgbClr val="FF0000"/>
                </a:solidFill>
              </a:rPr>
              <a:t>without need for tuning parameters</a:t>
            </a:r>
            <a:r>
              <a:rPr lang="en-US" sz="3100" dirty="0"/>
              <a:t>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AIF requires </a:t>
            </a:r>
            <a:r>
              <a:rPr lang="en-US" sz="3100" dirty="0">
                <a:solidFill>
                  <a:srgbClr val="FF0000"/>
                </a:solidFill>
              </a:rPr>
              <a:t>no reward function</a:t>
            </a:r>
            <a:r>
              <a:rPr lang="en-US" sz="3100" dirty="0"/>
              <a:t>.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100" dirty="0"/>
              <a:t>AIF is </a:t>
            </a:r>
            <a:r>
              <a:rPr lang="en-US" sz="3100" i="1" dirty="0">
                <a:solidFill>
                  <a:srgbClr val="FF0000"/>
                </a:solidFill>
              </a:rPr>
              <a:t>explainable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en-US" sz="3100" dirty="0"/>
              <a:t>and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en-US" sz="3100" i="1" dirty="0">
                <a:solidFill>
                  <a:srgbClr val="FF0000"/>
                </a:solidFill>
              </a:rPr>
              <a:t>trustworthy</a:t>
            </a:r>
            <a:r>
              <a:rPr lang="en-US" sz="3100" dirty="0"/>
              <a:t>, due to separation of assumptions from a Bayes-optimal reasoning process. (application to medical AI!!) </a:t>
            </a:r>
            <a:endParaRPr lang="en-US" sz="3200" dirty="0"/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sz="3200" dirty="0"/>
              <a:t>Yes, plus … 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>
                <a:solidFill>
                  <a:srgbClr val="FF0000"/>
                </a:solidFill>
              </a:rPr>
              <a:t>Robustness by RMP realization! </a:t>
            </a:r>
            <a:r>
              <a:rPr lang="en-US" sz="3100" dirty="0"/>
              <a:t>RMP-AIF is a reactive, fully-distributed (in both time and space) process, which is robust to fluctuating computational resources (both in energy, data, and time). </a:t>
            </a:r>
          </a:p>
          <a:p>
            <a:pPr lvl="2">
              <a:lnSpc>
                <a:spcPct val="120000"/>
              </a:lnSpc>
              <a:spcAft>
                <a:spcPts val="300"/>
              </a:spcAft>
            </a:pPr>
            <a:r>
              <a:rPr lang="en-US" sz="2700" dirty="0"/>
              <a:t>Keeps working on power dips, missing and poor observations, hard interrupt at decision time, …</a:t>
            </a:r>
          </a:p>
          <a:p>
            <a:pPr lvl="2">
              <a:lnSpc>
                <a:spcPct val="120000"/>
              </a:lnSpc>
              <a:spcAft>
                <a:spcPts val="300"/>
              </a:spcAft>
            </a:pPr>
            <a:r>
              <a:rPr lang="en-US" sz="2700" dirty="0"/>
              <a:t>Planning as (interruptible!) Inference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>
                <a:solidFill>
                  <a:srgbClr val="FF0000"/>
                </a:solidFill>
              </a:rPr>
              <a:t>Easy to code! </a:t>
            </a:r>
            <a:r>
              <a:rPr lang="en-US" sz="3100" dirty="0"/>
              <a:t>&lt;1 page for generative model. </a:t>
            </a:r>
          </a:p>
          <a:p>
            <a:pPr marL="971550" lvl="1" indent="-514350">
              <a:lnSpc>
                <a:spcPct val="120000"/>
              </a:lnSpc>
              <a:spcAft>
                <a:spcPts val="300"/>
              </a:spcAft>
              <a:buFont typeface="+mj-lt"/>
              <a:buAutoNum type="arabicPeriod" startAt="5"/>
            </a:pPr>
            <a:r>
              <a:rPr lang="en-US" sz="3100" dirty="0"/>
              <a:t>Potential for </a:t>
            </a:r>
            <a:r>
              <a:rPr lang="en-US" sz="3100" dirty="0">
                <a:solidFill>
                  <a:srgbClr val="FF0000"/>
                </a:solidFill>
              </a:rPr>
              <a:t>Scaling: </a:t>
            </a:r>
            <a:r>
              <a:rPr lang="en-US" sz="3100" dirty="0"/>
              <a:t>Real-time inference in large models with ultra-low computational load.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3B0B-2006-C548-1D8C-23ACF6DC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495F1-CB65-7E09-B649-0A41E5CE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7CA5-212B-104A-565C-10F34627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30"/>
            <a:ext cx="10515600" cy="50355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Conclusions / Recapitulation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3665-B1BD-D251-18BA-D943F870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72" y="1314367"/>
            <a:ext cx="11631656" cy="50574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The Free Energy Principle offers a principled foundation for adaptive, self-organizing agents.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Active Inference (AIF) unifies perception, learning, and control as variational Bayesian inference.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Personalized control emerges naturally in AIF agents through Expected Free Energy minimization.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Local message passing on a factor graph enables efficient, real-time inference on low-power devices.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AIF provides a promising alternative to RL/MPC in dynamic, uncertain environments.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Tooling maturity remains limited; advancing practical AIF frameworks is a key future objective.</a:t>
            </a:r>
          </a:p>
          <a:p>
            <a:pPr>
              <a:lnSpc>
                <a:spcPct val="100000"/>
              </a:lnSpc>
            </a:pPr>
            <a:r>
              <a:rPr lang="en-US" sz="2200" dirty="0" err="1"/>
              <a:t>RxInfer</a:t>
            </a:r>
            <a:r>
              <a:rPr lang="en-US" sz="2200" dirty="0"/>
              <a:t> aims to provide a path toward deployable, embedded Bayesian intelligence.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F4DCF-0F01-043A-F3A6-62DBDB09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F0A8B-17BC-3448-AF3F-C2704C45AA7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9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CE71B-B0EE-2E82-6C93-20F2F2C8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8D12-B089-A94E-A9BA-DBFEDD5ACBF6}" type="slidenum">
              <a:rPr lang="en-NL" smtClean="0"/>
              <a:t>18</a:t>
            </a:fld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A424A-5B99-F20E-78EA-BA6E61B96139}"/>
              </a:ext>
            </a:extLst>
          </p:cNvPr>
          <p:cNvSpPr txBox="1"/>
          <p:nvPr/>
        </p:nvSpPr>
        <p:spPr>
          <a:xfrm>
            <a:off x="2516982" y="3105834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3600" dirty="0">
                <a:latin typeface="+mj-lt"/>
              </a:rPr>
              <a:t>Questions?</a:t>
            </a:r>
            <a:endParaRPr lang="en-NL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23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FE20-7032-4B31-0534-C9816FC2B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does your brain control your body?">
            <a:extLst>
              <a:ext uri="{FF2B5EF4-FFF2-40B4-BE49-F238E27FC236}">
                <a16:creationId xmlns:a16="http://schemas.microsoft.com/office/drawing/2014/main" id="{0C34F9A5-EF18-4AED-A44A-2ED9E4107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5" r="1593"/>
          <a:stretch>
            <a:fillRect/>
          </a:stretch>
        </p:blipFill>
        <p:spPr bwMode="auto">
          <a:xfrm>
            <a:off x="98205" y="710229"/>
            <a:ext cx="5765801" cy="6858000"/>
          </a:xfrm>
          <a:prstGeom prst="roundRect">
            <a:avLst>
              <a:gd name="adj" fmla="val 1155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4C78A-2BAB-6627-9E5F-E66BA3E0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0087" y="612006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D68D12-B089-A94E-A9BA-DBFEDD5ACBF6}" type="slidenum">
              <a:rPr lang="en-NL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NL" sz="1000">
              <a:solidFill>
                <a:srgbClr val="FFFFFF"/>
              </a:solidFill>
            </a:endParaRPr>
          </a:p>
        </p:txBody>
      </p:sp>
      <p:pic>
        <p:nvPicPr>
          <p:cNvPr id="34" name="Picture 33" descr="A robot with arms outstretched&#10;&#10;AI-generated content may be incorrect.">
            <a:extLst>
              <a:ext uri="{FF2B5EF4-FFF2-40B4-BE49-F238E27FC236}">
                <a16:creationId xmlns:a16="http://schemas.microsoft.com/office/drawing/2014/main" id="{1867B36A-FA00-3432-EE90-D4C2835995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7000"/>
          </a:blip>
          <a:srcRect l="43951"/>
          <a:stretch>
            <a:fillRect/>
          </a:stretch>
        </p:blipFill>
        <p:spPr>
          <a:xfrm>
            <a:off x="6328110" y="710229"/>
            <a:ext cx="5765800" cy="6857999"/>
          </a:xfrm>
          <a:prstGeom prst="roundRect">
            <a:avLst>
              <a:gd name="adj" fmla="val 11381"/>
            </a:avLst>
          </a:prstGeom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748B03F3-5CEA-F37A-41C7-33A4A419762E}"/>
              </a:ext>
            </a:extLst>
          </p:cNvPr>
          <p:cNvGrpSpPr>
            <a:grpSpLocks noChangeAspect="1"/>
          </p:cNvGrpSpPr>
          <p:nvPr/>
        </p:nvGrpSpPr>
        <p:grpSpPr>
          <a:xfrm>
            <a:off x="10566389" y="4900797"/>
            <a:ext cx="1381281" cy="1828800"/>
            <a:chOff x="2661185" y="3627016"/>
            <a:chExt cx="1797156" cy="2379414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CEE06C8-AE34-5298-E97C-096709A0089D}"/>
                </a:ext>
              </a:extLst>
            </p:cNvPr>
            <p:cNvSpPr/>
            <p:nvPr/>
          </p:nvSpPr>
          <p:spPr>
            <a:xfrm>
              <a:off x="2661185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F62606-B8D1-3DD1-C56B-BD8BE392EB95}"/>
                </a:ext>
              </a:extLst>
            </p:cNvPr>
            <p:cNvSpPr txBox="1"/>
            <p:nvPr/>
          </p:nvSpPr>
          <p:spPr>
            <a:xfrm>
              <a:off x="2741909" y="3717085"/>
              <a:ext cx="1643063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Communication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39" name="Picture 38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8EECFA94-7E2E-5B11-3537-876B42913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03" r="4676" b="31606"/>
            <a:stretch/>
          </p:blipFill>
          <p:spPr>
            <a:xfrm>
              <a:off x="2811695" y="4088365"/>
              <a:ext cx="1503489" cy="351726"/>
            </a:xfrm>
            <a:prstGeom prst="rect">
              <a:avLst/>
            </a:prstGeom>
          </p:spPr>
        </p:pic>
        <p:pic>
          <p:nvPicPr>
            <p:cNvPr id="40" name="Picture 39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66324E18-B0EF-2A70-2B12-D3BF392A57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678" r="13751" b="32304"/>
            <a:stretch/>
          </p:blipFill>
          <p:spPr>
            <a:xfrm>
              <a:off x="3139268" y="4561378"/>
              <a:ext cx="848342" cy="104688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202942-5822-6108-94C5-A4143F78C0FD}"/>
                </a:ext>
              </a:extLst>
            </p:cNvPr>
            <p:cNvSpPr txBox="1"/>
            <p:nvPr/>
          </p:nvSpPr>
          <p:spPr>
            <a:xfrm>
              <a:off x="2705789" y="5625211"/>
              <a:ext cx="1697181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Claude Shannon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C82CC09-53C8-AF39-D901-6B2A1754F15D}"/>
              </a:ext>
            </a:extLst>
          </p:cNvPr>
          <p:cNvGrpSpPr>
            <a:grpSpLocks noChangeAspect="1"/>
          </p:cNvGrpSpPr>
          <p:nvPr/>
        </p:nvGrpSpPr>
        <p:grpSpPr>
          <a:xfrm>
            <a:off x="9634107" y="4369486"/>
            <a:ext cx="1436557" cy="1828800"/>
            <a:chOff x="4787030" y="3627016"/>
            <a:chExt cx="1869076" cy="2379414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A81C122-262F-56CF-BD4D-2EFA3C3B7390}"/>
                </a:ext>
              </a:extLst>
            </p:cNvPr>
            <p:cNvSpPr/>
            <p:nvPr/>
          </p:nvSpPr>
          <p:spPr>
            <a:xfrm>
              <a:off x="480340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43" name="Picture 42" descr="A diagram of a mathematical equation&#10;&#10;Description automatically generated with medium confidence">
              <a:extLst>
                <a:ext uri="{FF2B5EF4-FFF2-40B4-BE49-F238E27FC236}">
                  <a16:creationId xmlns:a16="http://schemas.microsoft.com/office/drawing/2014/main" id="{B1E1EDB8-476B-F0E1-EA4A-6C04A0371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1435" t="51780" r="3831" b="40169"/>
            <a:stretch/>
          </p:blipFill>
          <p:spPr>
            <a:xfrm>
              <a:off x="4962136" y="4137835"/>
              <a:ext cx="1479681" cy="25721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AEB331-4819-6FB0-6C60-828E4E23B4CA}"/>
                </a:ext>
              </a:extLst>
            </p:cNvPr>
            <p:cNvSpPr txBox="1"/>
            <p:nvPr/>
          </p:nvSpPr>
          <p:spPr>
            <a:xfrm>
              <a:off x="4935814" y="3722165"/>
              <a:ext cx="1514839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Control Theory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48" name="Picture 2" descr="Rudolf E. Kalman - IEEE Awards">
              <a:extLst>
                <a:ext uri="{FF2B5EF4-FFF2-40B4-BE49-F238E27FC236}">
                  <a16:creationId xmlns:a16="http://schemas.microsoft.com/office/drawing/2014/main" id="{F43C5BC1-16BB-A32F-0A85-C942C0687F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3" r="7615" b="24002"/>
            <a:stretch/>
          </p:blipFill>
          <p:spPr bwMode="auto">
            <a:xfrm>
              <a:off x="5305624" y="4564972"/>
              <a:ext cx="792707" cy="1034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DB422C-2B59-4E6F-2E23-84EA3BE10CE4}"/>
                </a:ext>
              </a:extLst>
            </p:cNvPr>
            <p:cNvSpPr txBox="1"/>
            <p:nvPr/>
          </p:nvSpPr>
          <p:spPr>
            <a:xfrm>
              <a:off x="4787030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Rudolf Kalman</a:t>
              </a:r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9B453D0-4B49-0AF3-B7C8-9F9C833A60BF}"/>
              </a:ext>
            </a:extLst>
          </p:cNvPr>
          <p:cNvGrpSpPr>
            <a:grpSpLocks noChangeAspect="1"/>
          </p:cNvGrpSpPr>
          <p:nvPr/>
        </p:nvGrpSpPr>
        <p:grpSpPr>
          <a:xfrm>
            <a:off x="7592512" y="4348524"/>
            <a:ext cx="1436557" cy="1828800"/>
            <a:chOff x="6945615" y="3627016"/>
            <a:chExt cx="1869076" cy="2379414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5A50E3D-3FEC-FFA9-7F13-29EFCF8FE45C}"/>
                </a:ext>
              </a:extLst>
            </p:cNvPr>
            <p:cNvSpPr/>
            <p:nvPr/>
          </p:nvSpPr>
          <p:spPr>
            <a:xfrm>
              <a:off x="6945615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C9A3BD-7835-BB9D-0271-ABD3ED2A026F}"/>
                </a:ext>
              </a:extLst>
            </p:cNvPr>
            <p:cNvSpPr txBox="1"/>
            <p:nvPr/>
          </p:nvSpPr>
          <p:spPr>
            <a:xfrm>
              <a:off x="7362972" y="3717085"/>
              <a:ext cx="1009866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Robotics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57" name="Picture 4" descr="The Bellman Equation: Decoding Optimal Paths with State, Action, Reward,  and Discount | by Navneet Singh | Medium">
              <a:extLst>
                <a:ext uri="{FF2B5EF4-FFF2-40B4-BE49-F238E27FC236}">
                  <a16:creationId xmlns:a16="http://schemas.microsoft.com/office/drawing/2014/main" id="{659DC312-5E2A-0842-61E6-EC15B4C1DD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6" t="27804" r="11013" b="32442"/>
            <a:stretch/>
          </p:blipFill>
          <p:spPr bwMode="auto">
            <a:xfrm>
              <a:off x="7099081" y="4145708"/>
              <a:ext cx="1537645" cy="24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Bellman Prize">
              <a:extLst>
                <a:ext uri="{FF2B5EF4-FFF2-40B4-BE49-F238E27FC236}">
                  <a16:creationId xmlns:a16="http://schemas.microsoft.com/office/drawing/2014/main" id="{A2C71C7B-3E1B-C1C1-56E3-6E9B1F4A32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07" t="2141" r="9116" b="19900"/>
            <a:stretch/>
          </p:blipFill>
          <p:spPr bwMode="auto">
            <a:xfrm>
              <a:off x="7478187" y="4548426"/>
              <a:ext cx="779432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3C79244-8204-C7CB-ED43-260654390938}"/>
                </a:ext>
              </a:extLst>
            </p:cNvPr>
            <p:cNvSpPr txBox="1"/>
            <p:nvPr/>
          </p:nvSpPr>
          <p:spPr>
            <a:xfrm>
              <a:off x="6945615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Richard Bellman</a:t>
              </a:r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B927154-0531-BF4A-47EF-CB6E03C571A0}"/>
              </a:ext>
            </a:extLst>
          </p:cNvPr>
          <p:cNvGrpSpPr>
            <a:grpSpLocks noChangeAspect="1"/>
          </p:cNvGrpSpPr>
          <p:nvPr/>
        </p:nvGrpSpPr>
        <p:grpSpPr>
          <a:xfrm>
            <a:off x="8658067" y="4929022"/>
            <a:ext cx="1436557" cy="1828800"/>
            <a:chOff x="9977248" y="3627016"/>
            <a:chExt cx="1869076" cy="2379414"/>
          </a:xfrm>
        </p:grpSpPr>
        <p:sp>
          <p:nvSpPr>
            <p:cNvPr id="1027" name="Rounded Rectangle 1026">
              <a:extLst>
                <a:ext uri="{FF2B5EF4-FFF2-40B4-BE49-F238E27FC236}">
                  <a16:creationId xmlns:a16="http://schemas.microsoft.com/office/drawing/2014/main" id="{2EBAC6C3-B3B2-5B7F-66AA-9B8F8C08A858}"/>
                </a:ext>
              </a:extLst>
            </p:cNvPr>
            <p:cNvSpPr/>
            <p:nvPr/>
          </p:nvSpPr>
          <p:spPr>
            <a:xfrm>
              <a:off x="10013208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pic>
          <p:nvPicPr>
            <p:cNvPr id="1028" name="Picture 10" descr="The Chain Rule of Calculus for Univariate and Multivariate Functions -  MachineLearningMastery.com">
              <a:extLst>
                <a:ext uri="{FF2B5EF4-FFF2-40B4-BE49-F238E27FC236}">
                  <a16:creationId xmlns:a16="http://schemas.microsoft.com/office/drawing/2014/main" id="{1329708D-E904-32A6-799F-4156A94FB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3178" y="4015894"/>
              <a:ext cx="1203383" cy="480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12" descr="4. GEOFFREY HINTON - Architects of Intelligence [Book]">
              <a:extLst>
                <a:ext uri="{FF2B5EF4-FFF2-40B4-BE49-F238E27FC236}">
                  <a16:creationId xmlns:a16="http://schemas.microsoft.com/office/drawing/2014/main" id="{DF0D2405-CAB5-6184-F33A-01AF04838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" b="16000"/>
            <a:stretch/>
          </p:blipFill>
          <p:spPr bwMode="auto">
            <a:xfrm>
              <a:off x="10562103" y="4561378"/>
              <a:ext cx="785535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4171F882-614E-06C4-8BAA-1A42CD2CB2DC}"/>
                </a:ext>
              </a:extLst>
            </p:cNvPr>
            <p:cNvSpPr txBox="1"/>
            <p:nvPr/>
          </p:nvSpPr>
          <p:spPr>
            <a:xfrm>
              <a:off x="10068015" y="3713147"/>
              <a:ext cx="1773708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Machine Learning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A411F7B9-7A1B-22D2-AA19-E67E1F9D41C2}"/>
                </a:ext>
              </a:extLst>
            </p:cNvPr>
            <p:cNvSpPr txBox="1"/>
            <p:nvPr/>
          </p:nvSpPr>
          <p:spPr>
            <a:xfrm>
              <a:off x="9977248" y="5625211"/>
              <a:ext cx="1869076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Geoffrey Hinton</a:t>
              </a:r>
            </a:p>
          </p:txBody>
        </p: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0B2D447A-13EC-941A-C9ED-3C50F794E178}"/>
              </a:ext>
            </a:extLst>
          </p:cNvPr>
          <p:cNvSpPr txBox="1"/>
          <p:nvPr/>
        </p:nvSpPr>
        <p:spPr>
          <a:xfrm>
            <a:off x="3020883" y="3568"/>
            <a:ext cx="609834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00">
                <a:solidFill>
                  <a:srgbClr val="165798"/>
                </a:solidFill>
                <a:latin typeface="Aptos" panose="020B0004020202020204" pitchFamily="34" charset="0"/>
              </a:rPr>
              <a:t>Motivation</a:t>
            </a:r>
            <a:endParaRPr lang="en-NL" sz="3800">
              <a:solidFill>
                <a:srgbClr val="165798"/>
              </a:solidFill>
              <a:latin typeface="Aptos" panose="020B00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D2EF5C5-9095-0EEC-FB80-33883BE130B9}"/>
              </a:ext>
            </a:extLst>
          </p:cNvPr>
          <p:cNvGrpSpPr/>
          <p:nvPr/>
        </p:nvGrpSpPr>
        <p:grpSpPr>
          <a:xfrm>
            <a:off x="1983773" y="1444216"/>
            <a:ext cx="1381279" cy="1828800"/>
            <a:chOff x="4941429" y="3847698"/>
            <a:chExt cx="1381279" cy="1828800"/>
          </a:xfrm>
        </p:grpSpPr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4D1FFA7B-F703-75EF-3FE5-07567C6ACA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1429" y="3847698"/>
              <a:ext cx="1381279" cy="1828800"/>
              <a:chOff x="518970" y="3627016"/>
              <a:chExt cx="1797156" cy="2379414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F1C39B58-D791-73A1-9A6E-7C1EFD370A48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>
                  <a:solidFill>
                    <a:srgbClr val="165798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6E740E6-B20A-EC30-17FA-B92754747BA7}"/>
                  </a:ext>
                </a:extLst>
              </p:cNvPr>
              <p:cNvSpPr txBox="1"/>
              <p:nvPr/>
            </p:nvSpPr>
            <p:spPr>
              <a:xfrm>
                <a:off x="966003" y="3717085"/>
                <a:ext cx="902331" cy="360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Physics</a:t>
                </a:r>
                <a:endParaRPr lang="en-NL" sz="1200">
                  <a:solidFill>
                    <a:srgbClr val="165798"/>
                  </a:solidFill>
                </a:endParaRPr>
              </a:p>
            </p:txBody>
          </p:sp>
        </p:grpSp>
        <p:pic>
          <p:nvPicPr>
            <p:cNvPr id="3" name="Picture 2" descr="Interactive Brain - How Injury Can Affect the Brain | BrainLine">
              <a:extLst>
                <a:ext uri="{FF2B5EF4-FFF2-40B4-BE49-F238E27FC236}">
                  <a16:creationId xmlns:a16="http://schemas.microsoft.com/office/drawing/2014/main" id="{32AF3083-223E-51FC-B559-D9BF104FE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52" y="4417750"/>
              <a:ext cx="1215860" cy="934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AEF5E1-A218-FF63-32D9-E7AFB23CCD18}"/>
              </a:ext>
            </a:extLst>
          </p:cNvPr>
          <p:cNvGrpSpPr>
            <a:grpSpLocks noChangeAspect="1"/>
          </p:cNvGrpSpPr>
          <p:nvPr/>
        </p:nvGrpSpPr>
        <p:grpSpPr>
          <a:xfrm>
            <a:off x="8483362" y="1405993"/>
            <a:ext cx="1381279" cy="1828800"/>
            <a:chOff x="518970" y="3627016"/>
            <a:chExt cx="1797156" cy="237941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54A61B1-5EF5-8F7C-A17C-035E715C45C8}"/>
                </a:ext>
              </a:extLst>
            </p:cNvPr>
            <p:cNvSpPr/>
            <p:nvPr/>
          </p:nvSpPr>
          <p:spPr>
            <a:xfrm>
              <a:off x="51897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1657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D79F69-EF73-C312-36B1-C98B4714C9E7}"/>
                </a:ext>
              </a:extLst>
            </p:cNvPr>
            <p:cNvSpPr txBox="1"/>
            <p:nvPr/>
          </p:nvSpPr>
          <p:spPr>
            <a:xfrm>
              <a:off x="855216" y="3717085"/>
              <a:ext cx="1123908" cy="600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Simulated</a:t>
              </a:r>
            </a:p>
            <a:p>
              <a:pPr algn="ctr"/>
              <a:r>
                <a:rPr lang="en-US" sz="1200">
                  <a:solidFill>
                    <a:srgbClr val="165798"/>
                  </a:solidFill>
                </a:rPr>
                <a:t>Physics</a:t>
              </a:r>
              <a:endParaRPr lang="en-NL" sz="1200">
                <a:solidFill>
                  <a:srgbClr val="165798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3497D6-58B2-4C5C-2F63-2ED947994B67}"/>
              </a:ext>
            </a:extLst>
          </p:cNvPr>
          <p:cNvGrpSpPr/>
          <p:nvPr/>
        </p:nvGrpSpPr>
        <p:grpSpPr>
          <a:xfrm>
            <a:off x="3972655" y="1714757"/>
            <a:ext cx="4246689" cy="646331"/>
            <a:chOff x="3971863" y="1712285"/>
            <a:chExt cx="4246689" cy="646331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53F342-907C-135D-ABBF-C6053B7133B2}"/>
                </a:ext>
              </a:extLst>
            </p:cNvPr>
            <p:cNvCxnSpPr>
              <a:cxnSpLocks/>
            </p:cNvCxnSpPr>
            <p:nvPr/>
          </p:nvCxnSpPr>
          <p:spPr>
            <a:xfrm>
              <a:off x="3971863" y="2358616"/>
              <a:ext cx="424668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8C396-2BC1-209D-925E-9D06A7B47ECF}"/>
                </a:ext>
              </a:extLst>
            </p:cNvPr>
            <p:cNvSpPr txBox="1"/>
            <p:nvPr/>
          </p:nvSpPr>
          <p:spPr>
            <a:xfrm>
              <a:off x="5888251" y="1712285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165798"/>
                  </a:solidFill>
                </a:rPr>
                <a:t>?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0E3E445-01B9-C9B9-B834-F3B328ED1236}"/>
              </a:ext>
            </a:extLst>
          </p:cNvPr>
          <p:cNvGrpSpPr>
            <a:grpSpLocks noChangeAspect="1"/>
          </p:cNvGrpSpPr>
          <p:nvPr/>
        </p:nvGrpSpPr>
        <p:grpSpPr>
          <a:xfrm>
            <a:off x="6360394" y="4874193"/>
            <a:ext cx="1647077" cy="1828800"/>
            <a:chOff x="345675" y="3627016"/>
            <a:chExt cx="2142980" cy="2379414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2BC99CD-3392-2E11-39D7-83C90F08AF2D}"/>
                </a:ext>
              </a:extLst>
            </p:cNvPr>
            <p:cNvSpPr/>
            <p:nvPr/>
          </p:nvSpPr>
          <p:spPr>
            <a:xfrm>
              <a:off x="518970" y="3627016"/>
              <a:ext cx="1797156" cy="237941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6773E3-6081-DC6B-33E0-7F6340FD3512}"/>
                </a:ext>
              </a:extLst>
            </p:cNvPr>
            <p:cNvSpPr txBox="1"/>
            <p:nvPr/>
          </p:nvSpPr>
          <p:spPr>
            <a:xfrm>
              <a:off x="537069" y="3717085"/>
              <a:ext cx="1760194" cy="360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165798"/>
                  </a:solidFill>
                </a:rPr>
                <a:t>Signal Processing</a:t>
              </a:r>
              <a:endParaRPr lang="en-NL" sz="1200">
                <a:solidFill>
                  <a:srgbClr val="165798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BAB957-84D0-42D3-F49E-B462AB91D442}"/>
                </a:ext>
              </a:extLst>
            </p:cNvPr>
            <p:cNvSpPr txBox="1"/>
            <p:nvPr/>
          </p:nvSpPr>
          <p:spPr>
            <a:xfrm>
              <a:off x="345675" y="5625211"/>
              <a:ext cx="2142980" cy="360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 sz="1200">
                  <a:solidFill>
                    <a:srgbClr val="165798"/>
                  </a:solidFill>
                </a:rPr>
                <a:t>Joseph Fourier</a:t>
              </a:r>
            </a:p>
          </p:txBody>
        </p:sp>
        <p:pic>
          <p:nvPicPr>
            <p:cNvPr id="32" name="Picture 31" descr="A black math equation&#10;&#10;Description automatically generated with medium confidence">
              <a:extLst>
                <a:ext uri="{FF2B5EF4-FFF2-40B4-BE49-F238E27FC236}">
                  <a16:creationId xmlns:a16="http://schemas.microsoft.com/office/drawing/2014/main" id="{6E35996F-152F-5BD4-67EC-2338DCA8B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4066" y="4106121"/>
              <a:ext cx="1346200" cy="374650"/>
            </a:xfrm>
            <a:prstGeom prst="rect">
              <a:avLst/>
            </a:prstGeom>
          </p:spPr>
        </p:pic>
        <p:pic>
          <p:nvPicPr>
            <p:cNvPr id="33" name="Picture 8" descr="Jos. Fourier">
              <a:extLst>
                <a:ext uri="{FF2B5EF4-FFF2-40B4-BE49-F238E27FC236}">
                  <a16:creationId xmlns:a16="http://schemas.microsoft.com/office/drawing/2014/main" id="{C2480126-0618-9083-18EB-85CCCF82FC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6" t="738" r="18610" b="30912"/>
            <a:stretch/>
          </p:blipFill>
          <p:spPr bwMode="auto">
            <a:xfrm>
              <a:off x="958570" y="4561378"/>
              <a:ext cx="917191" cy="1046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F0AD74-E400-0778-2748-EF9C2B20756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8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4000"/>
                    </a14:imgEffect>
                    <a14:imgEffect>
                      <a14:colorTemperature colorTemp="4277"/>
                    </a14:imgEffect>
                    <a14:imgEffect>
                      <a14:saturation sat="2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1511" y="3591327"/>
            <a:ext cx="3665450" cy="3665450"/>
          </a:xfrm>
          <a:prstGeom prst="rect">
            <a:avLst/>
          </a:prstGeom>
        </p:spPr>
      </p:pic>
      <p:pic>
        <p:nvPicPr>
          <p:cNvPr id="11" name="Picture 10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FC6D9535-731B-A342-07BF-83FCC04C6D2C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alphaModFix amt="97000"/>
          </a:blip>
          <a:srcRect l="6237" t="5811" r="8750" b="-1"/>
          <a:stretch>
            <a:fillRect/>
          </a:stretch>
        </p:blipFill>
        <p:spPr>
          <a:xfrm>
            <a:off x="8624406" y="1910058"/>
            <a:ext cx="1110429" cy="123031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1C7FB9-91CD-A1D1-A3C9-11270A8D9A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27830" y="2290823"/>
            <a:ext cx="863826" cy="2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1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9014A-6925-5AD2-B744-18108303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563" y="6356350"/>
            <a:ext cx="344905" cy="365125"/>
          </a:xfrm>
        </p:spPr>
        <p:txBody>
          <a:bodyPr/>
          <a:lstStyle/>
          <a:p>
            <a:fld id="{EFD68D12-B089-A94E-A9BA-DBFEDD5ACBF6}" type="slidenum">
              <a:rPr lang="en-NL" smtClean="0"/>
              <a:t>3</a:t>
            </a:fld>
            <a:endParaRPr lang="en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B91826-A77B-272A-7D7A-FE0AB84EC761}"/>
              </a:ext>
            </a:extLst>
          </p:cNvPr>
          <p:cNvGrpSpPr/>
          <p:nvPr/>
        </p:nvGrpSpPr>
        <p:grpSpPr>
          <a:xfrm>
            <a:off x="4456090" y="1342646"/>
            <a:ext cx="2846232" cy="765192"/>
            <a:chOff x="2381651" y="1179518"/>
            <a:chExt cx="2846232" cy="7651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A0C288B-FA98-874D-8C1F-EBFCD039F5F1}"/>
                </a:ext>
              </a:extLst>
            </p:cNvPr>
            <p:cNvSpPr/>
            <p:nvPr/>
          </p:nvSpPr>
          <p:spPr>
            <a:xfrm>
              <a:off x="2381651" y="1179518"/>
              <a:ext cx="2846232" cy="76519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8F142C-1C0B-C994-D265-0504E6D33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3560" y="1225800"/>
              <a:ext cx="2108712" cy="677498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712DE7-BA67-C9DB-09F3-E6BA6EB442E6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 flipH="1">
            <a:off x="1692634" y="2107838"/>
            <a:ext cx="4186572" cy="5419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C1296-089C-AB7B-7066-D13C2DB58975}"/>
              </a:ext>
            </a:extLst>
          </p:cNvPr>
          <p:cNvGrpSpPr/>
          <p:nvPr/>
        </p:nvGrpSpPr>
        <p:grpSpPr>
          <a:xfrm>
            <a:off x="3190974" y="2107838"/>
            <a:ext cx="2688232" cy="4539890"/>
            <a:chOff x="3190974" y="1803044"/>
            <a:chExt cx="2688232" cy="453989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2C6628-20F2-C6F3-8B8D-FC10E52BF29A}"/>
                </a:ext>
              </a:extLst>
            </p:cNvPr>
            <p:cNvCxnSpPr>
              <a:cxnSpLocks/>
              <a:stCxn id="5" idx="2"/>
              <a:endCxn id="14" idx="0"/>
            </p:cNvCxnSpPr>
            <p:nvPr/>
          </p:nvCxnSpPr>
          <p:spPr>
            <a:xfrm flipH="1">
              <a:off x="4447603" y="1803044"/>
              <a:ext cx="1431603" cy="5553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82C0474-1882-3D11-F11E-2CECF9BEA50C}"/>
                </a:ext>
              </a:extLst>
            </p:cNvPr>
            <p:cNvGrpSpPr/>
            <p:nvPr/>
          </p:nvGrpSpPr>
          <p:grpSpPr>
            <a:xfrm>
              <a:off x="3190974" y="2358442"/>
              <a:ext cx="2584872" cy="3984492"/>
              <a:chOff x="3160870" y="2371858"/>
              <a:chExt cx="2584872" cy="3984492"/>
            </a:xfrm>
          </p:grpSpPr>
          <p:pic>
            <p:nvPicPr>
              <p:cNvPr id="3074" name="Picture 2" descr="Schrödinger's Equation. “So do any of you guys know quantum… | by Panda the  Red | Cantor's Paradise">
                <a:extLst>
                  <a:ext uri="{FF2B5EF4-FFF2-40B4-BE49-F238E27FC236}">
                    <a16:creationId xmlns:a16="http://schemas.microsoft.com/office/drawing/2014/main" id="{C394F30B-121E-272A-3CB7-327F3FBC93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4016" y="3507350"/>
                <a:ext cx="2581726" cy="11428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7792AC2-658A-03FA-584C-B5192D1D7111}"/>
                  </a:ext>
                </a:extLst>
              </p:cNvPr>
              <p:cNvSpPr/>
              <p:nvPr/>
            </p:nvSpPr>
            <p:spPr>
              <a:xfrm>
                <a:off x="3160870" y="2371858"/>
                <a:ext cx="2513258" cy="398449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3D2014A-9A97-DC41-2E8B-8DB92645DFF1}"/>
                  </a:ext>
                </a:extLst>
              </p:cNvPr>
              <p:cNvSpPr txBox="1"/>
              <p:nvPr/>
            </p:nvSpPr>
            <p:spPr>
              <a:xfrm>
                <a:off x="3227203" y="2462820"/>
                <a:ext cx="245535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000"/>
                  <a:t>M</a:t>
                </a:r>
                <a:r>
                  <a:rPr lang="en-NL" sz="2000"/>
                  <a:t>ovement of</a:t>
                </a:r>
              </a:p>
              <a:p>
                <a:pPr algn="ctr"/>
                <a:r>
                  <a:rPr lang="en-GB" sz="2000"/>
                  <a:t>small</a:t>
                </a:r>
                <a:r>
                  <a:rPr lang="en-NL" sz="2000"/>
                  <a:t> things</a:t>
                </a:r>
              </a:p>
              <a:p>
                <a:pPr algn="ctr"/>
                <a:r>
                  <a:rPr lang="en-NL" sz="2000"/>
                  <a:t>(quantum mechanics)</a:t>
                </a:r>
              </a:p>
            </p:txBody>
          </p:sp>
          <p:pic>
            <p:nvPicPr>
              <p:cNvPr id="3076" name="Picture 4" descr="Erwin Schrödinger: biography, feats and paradox of the cat | Network  Meteorology">
                <a:extLst>
                  <a:ext uri="{FF2B5EF4-FFF2-40B4-BE49-F238E27FC236}">
                    <a16:creationId xmlns:a16="http://schemas.microsoft.com/office/drawing/2014/main" id="{D5965CDA-32F0-D16E-26DC-698BFE1887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0040" y="4772645"/>
                <a:ext cx="1289678" cy="1189709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D82A6A-13E4-6761-CD35-A3A912A8B797}"/>
                  </a:ext>
                </a:extLst>
              </p:cNvPr>
              <p:cNvSpPr txBox="1"/>
              <p:nvPr/>
            </p:nvSpPr>
            <p:spPr>
              <a:xfrm>
                <a:off x="3383389" y="5944378"/>
                <a:ext cx="21429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L"/>
                  <a:t>Erwin Schrodinger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B2E1B7-6E62-7F01-770E-5DE7EDF89A78}"/>
              </a:ext>
            </a:extLst>
          </p:cNvPr>
          <p:cNvGrpSpPr/>
          <p:nvPr/>
        </p:nvGrpSpPr>
        <p:grpSpPr>
          <a:xfrm>
            <a:off x="436005" y="2649821"/>
            <a:ext cx="2513258" cy="4011323"/>
            <a:chOff x="436005" y="2345027"/>
            <a:chExt cx="2513258" cy="401132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A33D18B-67B4-E08E-12CA-7CFC73B86E4E}"/>
                </a:ext>
              </a:extLst>
            </p:cNvPr>
            <p:cNvSpPr/>
            <p:nvPr/>
          </p:nvSpPr>
          <p:spPr>
            <a:xfrm>
              <a:off x="436005" y="2345027"/>
              <a:ext cx="2513258" cy="401132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pic>
          <p:nvPicPr>
            <p:cNvPr id="1026" name="Picture 2" descr="Isaac Newton: Meet, Isaac Newton, the artist: Graffiti sketched by the  young scientist found - The Economic Times">
              <a:extLst>
                <a:ext uri="{FF2B5EF4-FFF2-40B4-BE49-F238E27FC236}">
                  <a16:creationId xmlns:a16="http://schemas.microsoft.com/office/drawing/2014/main" id="{F50F5586-5B27-DB5A-4EAC-F14949283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22" y="4778346"/>
              <a:ext cx="1450222" cy="120158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88D9112-AC40-A7CF-D1B4-A9E17DFB2D5F}"/>
                </a:ext>
              </a:extLst>
            </p:cNvPr>
            <p:cNvSpPr txBox="1"/>
            <p:nvPr/>
          </p:nvSpPr>
          <p:spPr>
            <a:xfrm>
              <a:off x="519332" y="2474532"/>
              <a:ext cx="234660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/>
                <a:t>M</a:t>
              </a:r>
              <a:r>
                <a:rPr lang="en-NL" sz="2000"/>
                <a:t>ovement of</a:t>
              </a:r>
            </a:p>
            <a:p>
              <a:pPr algn="ctr"/>
              <a:r>
                <a:rPr lang="en-GB" sz="2000"/>
                <a:t>b</a:t>
              </a:r>
              <a:r>
                <a:rPr lang="en-NL" sz="2000"/>
                <a:t>ig things</a:t>
              </a:r>
            </a:p>
            <a:p>
              <a:pPr algn="ctr"/>
              <a:r>
                <a:rPr lang="en-NL" sz="2000"/>
                <a:t>(classical mechanics)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7843DD-C4B2-CFC9-3B83-E0DF2FFCC894}"/>
                </a:ext>
              </a:extLst>
            </p:cNvPr>
            <p:cNvSpPr txBox="1"/>
            <p:nvPr/>
          </p:nvSpPr>
          <p:spPr>
            <a:xfrm>
              <a:off x="621144" y="5962354"/>
              <a:ext cx="2142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NL"/>
                <a:t>Isaac Newton</a:t>
              </a: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BE4A3781-3D84-718B-8CBD-6317E27C9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19" y="149229"/>
            <a:ext cx="10515600" cy="526309"/>
          </a:xfrm>
        </p:spPr>
        <p:txBody>
          <a:bodyPr>
            <a:normAutofit fontScale="90000"/>
          </a:bodyPr>
          <a:lstStyle/>
          <a:p>
            <a:pPr algn="ctr"/>
            <a:r>
              <a:rPr lang="en-NL" sz="4267">
                <a:solidFill>
                  <a:srgbClr val="165798"/>
                </a:solidFill>
                <a:latin typeface="Aptos" panose="020B0004020202020204" pitchFamily="34" charset="0"/>
              </a:rPr>
              <a:t>The Principle of Least 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BF74AE-9E8C-B862-A51F-C7069CBD624C}"/>
              </a:ext>
            </a:extLst>
          </p:cNvPr>
          <p:cNvGrpSpPr/>
          <p:nvPr/>
        </p:nvGrpSpPr>
        <p:grpSpPr>
          <a:xfrm>
            <a:off x="5879206" y="2107838"/>
            <a:ext cx="2677222" cy="4539890"/>
            <a:chOff x="5879206" y="1803044"/>
            <a:chExt cx="2677222" cy="453989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F2352DA-CFF8-980F-61E2-1AF3FFD11172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>
              <a:off x="5879206" y="1803044"/>
              <a:ext cx="1394980" cy="5553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A340B4-E647-EDB9-4AE8-2CD50A79C8F0}"/>
                </a:ext>
              </a:extLst>
            </p:cNvPr>
            <p:cNvGrpSpPr/>
            <p:nvPr/>
          </p:nvGrpSpPr>
          <p:grpSpPr>
            <a:xfrm>
              <a:off x="5991944" y="2358442"/>
              <a:ext cx="2564484" cy="3984492"/>
              <a:chOff x="5991944" y="2358442"/>
              <a:chExt cx="2564484" cy="398449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046BFEC-7115-B8FC-9930-901CD6753772}"/>
                  </a:ext>
                </a:extLst>
              </p:cNvPr>
              <p:cNvGrpSpPr/>
              <p:nvPr/>
            </p:nvGrpSpPr>
            <p:grpSpPr>
              <a:xfrm>
                <a:off x="5991944" y="2358442"/>
                <a:ext cx="2564484" cy="3984492"/>
                <a:chOff x="5860122" y="2371858"/>
                <a:chExt cx="2564484" cy="3984492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9765B650-6DC3-45E1-886A-A1837F6158D1}"/>
                    </a:ext>
                  </a:extLst>
                </p:cNvPr>
                <p:cNvSpPr/>
                <p:nvPr/>
              </p:nvSpPr>
              <p:spPr>
                <a:xfrm>
                  <a:off x="5885735" y="2371858"/>
                  <a:ext cx="2513258" cy="3984492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/>
                </a:p>
              </p:txBody>
            </p:sp>
            <p:pic>
              <p:nvPicPr>
                <p:cNvPr id="1030" name="Picture 6" descr="James Clerk Maxwell - James Clerk Maxwell 🏴󠁧󠁢󠁳󠁣󠁴󠁿🇬🇧(1831 – 1879)  So extraordinarily important is his work, achieving the unification of  optical, electrical and magnetic phenomena in the set of four equations that">
                  <a:extLst>
                    <a:ext uri="{FF2B5EF4-FFF2-40B4-BE49-F238E27FC236}">
                      <a16:creationId xmlns:a16="http://schemas.microsoft.com/office/drawing/2014/main" id="{418F29A7-D9CC-3174-A05A-A792984FDA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47510" y="4764620"/>
                  <a:ext cx="1189709" cy="1189709"/>
                </a:xfrm>
                <a:prstGeom prst="round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6ECF15-F99D-390D-965F-F060FEDB7C90}"/>
                    </a:ext>
                  </a:extLst>
                </p:cNvPr>
                <p:cNvSpPr txBox="1"/>
                <p:nvPr/>
              </p:nvSpPr>
              <p:spPr>
                <a:xfrm>
                  <a:off x="5860122" y="2474531"/>
                  <a:ext cx="256448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2000"/>
                    <a:t>M</a:t>
                  </a:r>
                  <a:r>
                    <a:rPr lang="en-NL" sz="2000"/>
                    <a:t>ovement of</a:t>
                  </a:r>
                </a:p>
                <a:p>
                  <a:pPr algn="ctr"/>
                  <a:r>
                    <a:rPr lang="en-US" sz="2000"/>
                    <a:t>electromagnetic fields</a:t>
                  </a:r>
                </a:p>
                <a:p>
                  <a:pPr algn="ctr"/>
                  <a:r>
                    <a:rPr lang="en-US" sz="2000"/>
                    <a:t>(electrodynamics)</a:t>
                  </a:r>
                  <a:endParaRPr lang="en-NL" sz="200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AEAD289-C74A-4EF1-F9E2-D6FEA99AFC76}"/>
                    </a:ext>
                  </a:extLst>
                </p:cNvPr>
                <p:cNvSpPr txBox="1"/>
                <p:nvPr/>
              </p:nvSpPr>
              <p:spPr>
                <a:xfrm>
                  <a:off x="6096632" y="5954329"/>
                  <a:ext cx="21429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NL"/>
                    <a:t>James C. Maxwell</a:t>
                  </a:r>
                </a:p>
              </p:txBody>
            </p:sp>
          </p:grp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422BD70C-110B-2864-DFA2-1DAFD125DE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5506" y="3449518"/>
                <a:ext cx="1688876" cy="1258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3E63B1-6451-F0DD-569D-8A5474B2AAB9}"/>
              </a:ext>
            </a:extLst>
          </p:cNvPr>
          <p:cNvGrpSpPr/>
          <p:nvPr/>
        </p:nvGrpSpPr>
        <p:grpSpPr>
          <a:xfrm>
            <a:off x="79771" y="843016"/>
            <a:ext cx="3079612" cy="1720155"/>
            <a:chOff x="358194" y="758853"/>
            <a:chExt cx="3079612" cy="172015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624DC99-64FB-BF23-77F7-FCC2AF02F4F1}"/>
                </a:ext>
              </a:extLst>
            </p:cNvPr>
            <p:cNvSpPr/>
            <p:nvPr/>
          </p:nvSpPr>
          <p:spPr>
            <a:xfrm rot="14826571">
              <a:off x="1086689" y="543136"/>
              <a:ext cx="1720155" cy="2151590"/>
            </a:xfrm>
            <a:custGeom>
              <a:avLst/>
              <a:gdLst>
                <a:gd name="connsiteX0" fmla="*/ 887081 w 2159959"/>
                <a:gd name="connsiteY0" fmla="*/ 4078224 h 4078224"/>
                <a:gd name="connsiteX1" fmla="*/ 1325993 w 2159959"/>
                <a:gd name="connsiteY1" fmla="*/ 3310128 h 4078224"/>
                <a:gd name="connsiteX2" fmla="*/ 9257 w 2159959"/>
                <a:gd name="connsiteY2" fmla="*/ 1847088 h 4078224"/>
                <a:gd name="connsiteX3" fmla="*/ 2112377 w 2159959"/>
                <a:gd name="connsiteY3" fmla="*/ 914400 h 4078224"/>
                <a:gd name="connsiteX4" fmla="*/ 1527161 w 2159959"/>
                <a:gd name="connsiteY4" fmla="*/ 0 h 4078224"/>
                <a:gd name="connsiteX5" fmla="*/ 1527161 w 2159959"/>
                <a:gd name="connsiteY5" fmla="*/ 0 h 407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959" h="4078224">
                  <a:moveTo>
                    <a:pt x="887081" y="4078224"/>
                  </a:moveTo>
                  <a:cubicBezTo>
                    <a:pt x="1179689" y="3880104"/>
                    <a:pt x="1472297" y="3681984"/>
                    <a:pt x="1325993" y="3310128"/>
                  </a:cubicBezTo>
                  <a:cubicBezTo>
                    <a:pt x="1179689" y="2938272"/>
                    <a:pt x="-121807" y="2246376"/>
                    <a:pt x="9257" y="1847088"/>
                  </a:cubicBezTo>
                  <a:cubicBezTo>
                    <a:pt x="140321" y="1447800"/>
                    <a:pt x="1859393" y="1222248"/>
                    <a:pt x="2112377" y="914400"/>
                  </a:cubicBezTo>
                  <a:cubicBezTo>
                    <a:pt x="2365361" y="606552"/>
                    <a:pt x="1527161" y="0"/>
                    <a:pt x="1527161" y="0"/>
                  </a:cubicBezTo>
                  <a:lnTo>
                    <a:pt x="1527161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1351">
                <a:solidFill>
                  <a:srgbClr val="FF0000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2812FBE-13A5-D618-7644-B97DD858AF1E}"/>
                </a:ext>
              </a:extLst>
            </p:cNvPr>
            <p:cNvSpPr/>
            <p:nvPr/>
          </p:nvSpPr>
          <p:spPr>
            <a:xfrm>
              <a:off x="850900" y="1089907"/>
              <a:ext cx="2082800" cy="742006"/>
            </a:xfrm>
            <a:custGeom>
              <a:avLst/>
              <a:gdLst>
                <a:gd name="connsiteX0" fmla="*/ 0 w 2082800"/>
                <a:gd name="connsiteY0" fmla="*/ 662693 h 742006"/>
                <a:gd name="connsiteX1" fmla="*/ 279400 w 2082800"/>
                <a:gd name="connsiteY1" fmla="*/ 281693 h 742006"/>
                <a:gd name="connsiteX2" fmla="*/ 571500 w 2082800"/>
                <a:gd name="connsiteY2" fmla="*/ 738893 h 742006"/>
                <a:gd name="connsiteX3" fmla="*/ 1244600 w 2082800"/>
                <a:gd name="connsiteY3" fmla="*/ 2293 h 742006"/>
                <a:gd name="connsiteX4" fmla="*/ 1574800 w 2082800"/>
                <a:gd name="connsiteY4" fmla="*/ 497593 h 742006"/>
                <a:gd name="connsiteX5" fmla="*/ 2082800 w 2082800"/>
                <a:gd name="connsiteY5" fmla="*/ 205493 h 74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800" h="742006">
                  <a:moveTo>
                    <a:pt x="0" y="662693"/>
                  </a:moveTo>
                  <a:cubicBezTo>
                    <a:pt x="92075" y="465843"/>
                    <a:pt x="184150" y="268993"/>
                    <a:pt x="279400" y="281693"/>
                  </a:cubicBezTo>
                  <a:cubicBezTo>
                    <a:pt x="374650" y="294393"/>
                    <a:pt x="410633" y="785460"/>
                    <a:pt x="571500" y="738893"/>
                  </a:cubicBezTo>
                  <a:cubicBezTo>
                    <a:pt x="732367" y="692326"/>
                    <a:pt x="1077383" y="42510"/>
                    <a:pt x="1244600" y="2293"/>
                  </a:cubicBezTo>
                  <a:cubicBezTo>
                    <a:pt x="1411817" y="-37924"/>
                    <a:pt x="1435100" y="463726"/>
                    <a:pt x="1574800" y="497593"/>
                  </a:cubicBezTo>
                  <a:cubicBezTo>
                    <a:pt x="1714500" y="531460"/>
                    <a:pt x="1898650" y="368476"/>
                    <a:pt x="2082800" y="205493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0947C9D-E9B3-2A0A-DFA4-96367421551B}"/>
                </a:ext>
              </a:extLst>
            </p:cNvPr>
            <p:cNvSpPr/>
            <p:nvPr/>
          </p:nvSpPr>
          <p:spPr>
            <a:xfrm>
              <a:off x="2827888" y="120065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1C86BF-CFCB-2EEB-CA4B-1D4B1E6B4B05}"/>
                    </a:ext>
                  </a:extLst>
                </p:cNvPr>
                <p:cNvSpPr txBox="1"/>
                <p:nvPr/>
              </p:nvSpPr>
              <p:spPr>
                <a:xfrm>
                  <a:off x="2834302" y="1242705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135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1C86BF-CFCB-2EEB-CA4B-1D4B1E6B4B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4302" y="1242705"/>
                  <a:ext cx="603504" cy="3002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87B79E-D602-185A-F217-6B30A0EDC04E}"/>
                </a:ext>
              </a:extLst>
            </p:cNvPr>
            <p:cNvSpPr/>
            <p:nvPr/>
          </p:nvSpPr>
          <p:spPr>
            <a:xfrm>
              <a:off x="780260" y="16115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143CA3-2900-9A09-1239-6142D8F9C112}"/>
                    </a:ext>
                  </a:extLst>
                </p:cNvPr>
                <p:cNvSpPr txBox="1"/>
                <p:nvPr/>
              </p:nvSpPr>
              <p:spPr>
                <a:xfrm>
                  <a:off x="358194" y="1347350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L" sz="135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1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351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4143CA3-2900-9A09-1239-6142D8F9C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94" y="1347350"/>
                  <a:ext cx="603504" cy="3002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947E3C-C513-51E6-19E4-BB9D4D6B50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9577" y="1358785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0D51EE-DF9C-07EA-4793-01BD54C3F9F4}"/>
                    </a:ext>
                  </a:extLst>
                </p:cNvPr>
                <p:cNvSpPr txBox="1"/>
                <p:nvPr/>
              </p:nvSpPr>
              <p:spPr>
                <a:xfrm>
                  <a:off x="1627713" y="1557586"/>
                  <a:ext cx="603504" cy="300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1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NL" sz="1351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20D51EE-DF9C-07EA-4793-01BD54C3F9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713" y="1557586"/>
                  <a:ext cx="603504" cy="3002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F85C61A-DE0D-8526-282A-DB9573238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0169" y="1112418"/>
              <a:ext cx="316704" cy="383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9B17B6F-F707-0A34-FC01-78002D93E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939" y="4568260"/>
            <a:ext cx="1518195" cy="42050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3DA9C75-890E-C180-47A6-B4D4526BB7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342" y="3794989"/>
            <a:ext cx="2106470" cy="68986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1A3AA3-937F-D10F-6C30-8C5F5B2D5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9" y="703964"/>
            <a:ext cx="10646664" cy="4927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2000"/>
              <a:t>“In nature, energy differences of any kind are neutralized as fast a possible”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4BF1061-E657-6CBB-9B3B-9F5D54EED079}"/>
              </a:ext>
            </a:extLst>
          </p:cNvPr>
          <p:cNvGrpSpPr/>
          <p:nvPr/>
        </p:nvGrpSpPr>
        <p:grpSpPr>
          <a:xfrm>
            <a:off x="5879206" y="2107838"/>
            <a:ext cx="5406579" cy="4546598"/>
            <a:chOff x="5879206" y="2107838"/>
            <a:chExt cx="5406579" cy="454659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7D48C57-C803-AA24-4453-FF28C49D0D4B}"/>
                </a:ext>
              </a:extLst>
            </p:cNvPr>
            <p:cNvCxnSpPr>
              <a:cxnSpLocks/>
              <a:stCxn id="5" idx="2"/>
              <a:endCxn id="48" idx="0"/>
            </p:cNvCxnSpPr>
            <p:nvPr/>
          </p:nvCxnSpPr>
          <p:spPr>
            <a:xfrm>
              <a:off x="5879206" y="2107838"/>
              <a:ext cx="4149950" cy="5621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E7022CE-EBB7-84D7-EC84-D9F28C4B449C}"/>
                </a:ext>
              </a:extLst>
            </p:cNvPr>
            <p:cNvSpPr/>
            <p:nvPr/>
          </p:nvSpPr>
          <p:spPr>
            <a:xfrm>
              <a:off x="8772527" y="2669944"/>
              <a:ext cx="2513258" cy="3984492"/>
            </a:xfrm>
            <a:prstGeom prst="roundRect">
              <a:avLst/>
            </a:prstGeom>
            <a:noFill/>
            <a:ln w="28575">
              <a:solidFill>
                <a:srgbClr val="E0A29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rgbClr val="E0A296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61ADA5-D9B3-2EED-5BF1-25B537B84C06}"/>
                </a:ext>
              </a:extLst>
            </p:cNvPr>
            <p:cNvSpPr txBox="1"/>
            <p:nvPr/>
          </p:nvSpPr>
          <p:spPr>
            <a:xfrm>
              <a:off x="9089017" y="2765909"/>
              <a:ext cx="19194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000"/>
                <a:t>M</a:t>
              </a:r>
              <a:r>
                <a:rPr lang="en-NL" sz="2000"/>
                <a:t>ovement of</a:t>
              </a:r>
            </a:p>
            <a:p>
              <a:pPr algn="ctr"/>
              <a:r>
                <a:rPr lang="en-US" sz="2000"/>
                <a:t>beliefs in brains</a:t>
              </a:r>
              <a:endParaRPr lang="en-NL" sz="2000"/>
            </a:p>
          </p:txBody>
        </p:sp>
      </p:grpSp>
      <p:pic>
        <p:nvPicPr>
          <p:cNvPr id="25" name="Picture 2" descr="Interactive Brain - How Injury Can Affect the Brain | BrainLine">
            <a:extLst>
              <a:ext uri="{FF2B5EF4-FFF2-40B4-BE49-F238E27FC236}">
                <a16:creationId xmlns:a16="http://schemas.microsoft.com/office/drawing/2014/main" id="{4BC1AAFE-28CF-FE44-B7C1-DD899221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731" y="4195836"/>
            <a:ext cx="2142981" cy="164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0C2527F-4C4C-319B-9879-03F8A5F02979}"/>
              </a:ext>
            </a:extLst>
          </p:cNvPr>
          <p:cNvGrpSpPr/>
          <p:nvPr/>
        </p:nvGrpSpPr>
        <p:grpSpPr>
          <a:xfrm>
            <a:off x="8321383" y="1953138"/>
            <a:ext cx="3560064" cy="4652077"/>
            <a:chOff x="8321383" y="1953138"/>
            <a:chExt cx="3560064" cy="465207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743057-7D12-271E-C732-145A30B1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20674" y="4036266"/>
              <a:ext cx="2383682" cy="493968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CD05EDD-BE58-3501-9E57-8D73E138A427}"/>
                </a:ext>
              </a:extLst>
            </p:cNvPr>
            <p:cNvGrpSpPr/>
            <p:nvPr/>
          </p:nvGrpSpPr>
          <p:grpSpPr>
            <a:xfrm>
              <a:off x="8321383" y="1953138"/>
              <a:ext cx="3560064" cy="4652077"/>
              <a:chOff x="8321383" y="1953138"/>
              <a:chExt cx="3560064" cy="465207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609FC1-8F18-9FCF-D8DC-01AED95C78F7}"/>
                  </a:ext>
                </a:extLst>
              </p:cNvPr>
              <p:cNvSpPr txBox="1"/>
              <p:nvPr/>
            </p:nvSpPr>
            <p:spPr>
              <a:xfrm>
                <a:off x="8941026" y="6235883"/>
                <a:ext cx="21429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NL"/>
                  <a:t>Karl Friston</a:t>
                </a:r>
              </a:p>
            </p:txBody>
          </p:sp>
          <p:pic>
            <p:nvPicPr>
              <p:cNvPr id="42" name="Picture 4" descr="Karl Friston | University College London - Academia.edu">
                <a:extLst>
                  <a:ext uri="{FF2B5EF4-FFF2-40B4-BE49-F238E27FC236}">
                    <a16:creationId xmlns:a16="http://schemas.microsoft.com/office/drawing/2014/main" id="{3F741496-615B-D13C-ABE0-F857C8C9C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5742" y="5055998"/>
                <a:ext cx="1189710" cy="1189709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B0EA4D-083C-4DD3-CCEE-9503E8CD0E5F}"/>
                  </a:ext>
                </a:extLst>
              </p:cNvPr>
              <p:cNvSpPr txBox="1"/>
              <p:nvPr/>
            </p:nvSpPr>
            <p:spPr>
              <a:xfrm>
                <a:off x="8704084" y="3376903"/>
                <a:ext cx="26168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/>
                  <a:t>(Bayesian mechanics)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96A93270-B1CC-1556-3D4F-9BF4D3A9C7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1383" y="1953138"/>
                <a:ext cx="3560064" cy="668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>
                    <a:solidFill>
                      <a:srgbClr val="B08178"/>
                    </a:solidFill>
                  </a:rPr>
                  <a:t>Free Energy Principle</a:t>
                </a:r>
                <a:endParaRPr lang="en-NL" sz="2400">
                  <a:solidFill>
                    <a:srgbClr val="B0817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14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3ECE9-8068-01DB-1826-E7536C3DD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E640A0-0781-5247-16A3-DF57C9EF2C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l="8527" t="20395" r="7451" b="27860"/>
          <a:stretch>
            <a:fillRect/>
          </a:stretch>
        </p:blipFill>
        <p:spPr>
          <a:xfrm>
            <a:off x="-75637" y="606274"/>
            <a:ext cx="5434298" cy="5020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36540-EF99-A12C-D96A-4D8A6520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372" y="6426705"/>
            <a:ext cx="667828" cy="338461"/>
          </a:xfrm>
        </p:spPr>
        <p:txBody>
          <a:bodyPr/>
          <a:lstStyle/>
          <a:p>
            <a:fld id="{EFD68D12-B089-A94E-A9BA-DBFEDD5ACBF6}" type="slidenum">
              <a:rPr lang="en-NL" smtClean="0"/>
              <a:t>4</a:t>
            </a:fld>
            <a:endParaRPr lang="en-NL"/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54E9C7C8-393F-28DA-B408-122D6A21D9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8661" y="1886368"/>
            <a:ext cx="3100202" cy="411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E126E61-EE31-C6C1-9AE4-D9C38D872587}"/>
              </a:ext>
            </a:extLst>
          </p:cNvPr>
          <p:cNvGrpSpPr/>
          <p:nvPr/>
        </p:nvGrpSpPr>
        <p:grpSpPr>
          <a:xfrm>
            <a:off x="8547542" y="1882936"/>
            <a:ext cx="3427805" cy="4441581"/>
            <a:chOff x="8547542" y="1882936"/>
            <a:chExt cx="3427805" cy="44415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E14514-77F1-02D5-5A05-1D8AF092FE90}"/>
                </a:ext>
              </a:extLst>
            </p:cNvPr>
            <p:cNvSpPr txBox="1"/>
            <p:nvPr/>
          </p:nvSpPr>
          <p:spPr>
            <a:xfrm>
              <a:off x="8547542" y="6047518"/>
              <a:ext cx="3427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The Gardener Giuseppe Arcimboldo  ~1590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A95CB0F-6E82-A3FF-2FB2-DEE64EC98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345" y="1882936"/>
              <a:ext cx="3100201" cy="4118690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57B479D-09D4-053E-A8DB-C1438C3ED01B}"/>
              </a:ext>
            </a:extLst>
          </p:cNvPr>
          <p:cNvSpPr txBox="1">
            <a:spLocks/>
          </p:cNvSpPr>
          <p:nvPr/>
        </p:nvSpPr>
        <p:spPr>
          <a:xfrm>
            <a:off x="4589564" y="599078"/>
            <a:ext cx="7248934" cy="10994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The brain is a </a:t>
            </a:r>
            <a:r>
              <a:rPr lang="en-US" sz="2000" b="1" dirty="0">
                <a:latin typeface="+mn-lt"/>
              </a:rPr>
              <a:t>hierarchical probabilistic generative model</a:t>
            </a:r>
            <a:r>
              <a:rPr lang="en-US" sz="2000" dirty="0">
                <a:latin typeface="+mn-lt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+mn-lt"/>
              </a:rPr>
              <a:t>All processing is </a:t>
            </a:r>
            <a:r>
              <a:rPr lang="en-US" sz="2000" b="1" dirty="0">
                <a:latin typeface="+mn-lt"/>
              </a:rPr>
              <a:t>(variational) Bayesian inference</a:t>
            </a:r>
            <a:endParaRPr lang="en-NL" sz="200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9502F1-FC74-A678-90E0-AC839E7E9ABF}"/>
              </a:ext>
            </a:extLst>
          </p:cNvPr>
          <p:cNvSpPr txBox="1">
            <a:spLocks/>
          </p:cNvSpPr>
          <p:nvPr/>
        </p:nvSpPr>
        <p:spPr>
          <a:xfrm>
            <a:off x="838200" y="68963"/>
            <a:ext cx="10515600" cy="526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NL" sz="3800">
                <a:solidFill>
                  <a:srgbClr val="165798"/>
                </a:solidFill>
                <a:latin typeface="Aptos" panose="020B0004020202020204" pitchFamily="34" charset="0"/>
              </a:rPr>
              <a:t>The Brain is a Generative M</a:t>
            </a:r>
            <a:r>
              <a:rPr lang="en-GB" sz="3800">
                <a:solidFill>
                  <a:srgbClr val="165798"/>
                </a:solidFill>
                <a:latin typeface="Aptos" panose="020B0004020202020204" pitchFamily="34" charset="0"/>
              </a:rPr>
              <a:t>o</a:t>
            </a:r>
            <a:r>
              <a:rPr lang="en-NL" sz="3800">
                <a:solidFill>
                  <a:srgbClr val="165798"/>
                </a:solidFill>
                <a:latin typeface="Aptos" panose="020B0004020202020204" pitchFamily="34" charset="0"/>
              </a:rPr>
              <a:t>del for its Sensorium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A625AD-377D-3C0F-D7A5-806E8B57261A}"/>
              </a:ext>
            </a:extLst>
          </p:cNvPr>
          <p:cNvSpPr/>
          <p:nvPr/>
        </p:nvSpPr>
        <p:spPr>
          <a:xfrm>
            <a:off x="1457008" y="1000288"/>
            <a:ext cx="2415929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418669-0BFA-95D3-06C8-088A74EDE8C7}"/>
              </a:ext>
            </a:extLst>
          </p:cNvPr>
          <p:cNvSpPr/>
          <p:nvPr/>
        </p:nvSpPr>
        <p:spPr>
          <a:xfrm>
            <a:off x="1457008" y="2189049"/>
            <a:ext cx="2415929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04D9BF6-0B72-E9D8-7624-DE6374FBF51E}"/>
              </a:ext>
            </a:extLst>
          </p:cNvPr>
          <p:cNvSpPr/>
          <p:nvPr/>
        </p:nvSpPr>
        <p:spPr>
          <a:xfrm>
            <a:off x="1457008" y="3377810"/>
            <a:ext cx="2415931" cy="713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62DA94-AE47-36AD-4BBA-BF8E3672B769}"/>
              </a:ext>
            </a:extLst>
          </p:cNvPr>
          <p:cNvCxnSpPr>
            <a:cxnSpLocks/>
          </p:cNvCxnSpPr>
          <p:nvPr/>
        </p:nvCxnSpPr>
        <p:spPr>
          <a:xfrm>
            <a:off x="2306155" y="1713966"/>
            <a:ext cx="0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B02530-2A73-8E2A-E8EC-459B7CAD183D}"/>
              </a:ext>
            </a:extLst>
          </p:cNvPr>
          <p:cNvCxnSpPr>
            <a:cxnSpLocks/>
          </p:cNvCxnSpPr>
          <p:nvPr/>
        </p:nvCxnSpPr>
        <p:spPr>
          <a:xfrm>
            <a:off x="2306155" y="2902727"/>
            <a:ext cx="0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E6E9F25-02AE-2BEF-4E23-1AC85B9CF508}"/>
              </a:ext>
            </a:extLst>
          </p:cNvPr>
          <p:cNvSpPr/>
          <p:nvPr/>
        </p:nvSpPr>
        <p:spPr>
          <a:xfrm>
            <a:off x="2113777" y="4566571"/>
            <a:ext cx="371007" cy="3672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D50375-0281-E88F-936B-592117AB561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299280" y="4091488"/>
            <a:ext cx="1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93E454-E4AF-4655-7553-C404FF2E9E37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2299280" y="4933830"/>
            <a:ext cx="1" cy="4750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E12C8E5-41F4-5510-7FDA-0D389B6B76CB}"/>
              </a:ext>
            </a:extLst>
          </p:cNvPr>
          <p:cNvSpPr txBox="1"/>
          <p:nvPr/>
        </p:nvSpPr>
        <p:spPr>
          <a:xfrm>
            <a:off x="1099465" y="414941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735BF5-F83C-10C9-AD5C-FEA331A76D4E}"/>
              </a:ext>
            </a:extLst>
          </p:cNvPr>
          <p:cNvSpPr txBox="1"/>
          <p:nvPr/>
        </p:nvSpPr>
        <p:spPr>
          <a:xfrm>
            <a:off x="1099465" y="293670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A3E489-CDC4-A6D9-A430-129B7A740208}"/>
              </a:ext>
            </a:extLst>
          </p:cNvPr>
          <p:cNvSpPr txBox="1"/>
          <p:nvPr/>
        </p:nvSpPr>
        <p:spPr>
          <a:xfrm>
            <a:off x="1099465" y="1771894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B30A66-D042-F343-A766-ADC7D6E7D04A}"/>
              </a:ext>
            </a:extLst>
          </p:cNvPr>
          <p:cNvSpPr txBox="1"/>
          <p:nvPr/>
        </p:nvSpPr>
        <p:spPr>
          <a:xfrm>
            <a:off x="2306155" y="4986705"/>
            <a:ext cx="13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65798"/>
                </a:solidFill>
              </a:rPr>
              <a:t>observation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CF0CD2F-104B-2D15-C4FC-B793A516D136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2484784" y="4091488"/>
            <a:ext cx="418859" cy="658713"/>
          </a:xfrm>
          <a:prstGeom prst="bentConnector2">
            <a:avLst/>
          </a:prstGeom>
          <a:ln>
            <a:solidFill>
              <a:srgbClr val="B081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0A7376-ABE0-4E09-30FC-2B404ED7CB58}"/>
              </a:ext>
            </a:extLst>
          </p:cNvPr>
          <p:cNvCxnSpPr>
            <a:cxnSpLocks/>
          </p:cNvCxnSpPr>
          <p:nvPr/>
        </p:nvCxnSpPr>
        <p:spPr>
          <a:xfrm flipH="1" flipV="1">
            <a:off x="2903643" y="2901689"/>
            <a:ext cx="1" cy="475083"/>
          </a:xfrm>
          <a:prstGeom prst="straightConnector1">
            <a:avLst/>
          </a:prstGeom>
          <a:ln>
            <a:solidFill>
              <a:srgbClr val="B08178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0AEB86-4C54-D826-3021-E51ED1AE539D}"/>
              </a:ext>
            </a:extLst>
          </p:cNvPr>
          <p:cNvCxnSpPr>
            <a:cxnSpLocks/>
          </p:cNvCxnSpPr>
          <p:nvPr/>
        </p:nvCxnSpPr>
        <p:spPr>
          <a:xfrm flipV="1">
            <a:off x="2903643" y="1713966"/>
            <a:ext cx="0" cy="475083"/>
          </a:xfrm>
          <a:prstGeom prst="straightConnector1">
            <a:avLst/>
          </a:prstGeom>
          <a:ln>
            <a:solidFill>
              <a:srgbClr val="B08178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59A7CFA-87D5-980C-8F07-6FBB2986F818}"/>
              </a:ext>
            </a:extLst>
          </p:cNvPr>
          <p:cNvSpPr txBox="1"/>
          <p:nvPr/>
        </p:nvSpPr>
        <p:spPr>
          <a:xfrm>
            <a:off x="3013645" y="4149416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7DAFE9-7D83-D5DE-B56B-C65D69B8F74F}"/>
              </a:ext>
            </a:extLst>
          </p:cNvPr>
          <p:cNvSpPr txBox="1"/>
          <p:nvPr/>
        </p:nvSpPr>
        <p:spPr>
          <a:xfrm>
            <a:off x="3013645" y="2954564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5C9CB8-535A-33F7-C6EF-908CFF1DF582}"/>
              </a:ext>
            </a:extLst>
          </p:cNvPr>
          <p:cNvSpPr txBox="1"/>
          <p:nvPr/>
        </p:nvSpPr>
        <p:spPr>
          <a:xfrm>
            <a:off x="3013645" y="1772930"/>
            <a:ext cx="121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8E6861"/>
                </a:solidFill>
              </a:rPr>
              <a:t>correction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1094CA-A86A-01B9-26C1-A666630C75C2}"/>
              </a:ext>
            </a:extLst>
          </p:cNvPr>
          <p:cNvSpPr txBox="1"/>
          <p:nvPr/>
        </p:nvSpPr>
        <p:spPr>
          <a:xfrm>
            <a:off x="1969225" y="3546106"/>
            <a:ext cx="13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“concrete”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5D2BC2-128C-85E4-7E5A-3CE1E39D873F}"/>
              </a:ext>
            </a:extLst>
          </p:cNvPr>
          <p:cNvSpPr txBox="1"/>
          <p:nvPr/>
        </p:nvSpPr>
        <p:spPr>
          <a:xfrm>
            <a:off x="2033038" y="1152799"/>
            <a:ext cx="121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“abstract”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12C48-7B74-55E7-E6FF-996831001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440" y="5447803"/>
            <a:ext cx="1199430" cy="1199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C2D5F-A209-2FB1-237E-7691F4343124}"/>
              </a:ext>
            </a:extLst>
          </p:cNvPr>
          <p:cNvSpPr txBox="1"/>
          <p:nvPr/>
        </p:nvSpPr>
        <p:spPr>
          <a:xfrm>
            <a:off x="1159892" y="467004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65798"/>
                </a:solidFill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280406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EC1DB-87FA-9DFD-25BA-A98B51B2A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68D12-B089-A94E-A9BA-DBFEDD5ACBF6}" type="slidenum">
              <a:rPr lang="en-NL" smtClean="0"/>
              <a:t>5</a:t>
            </a:fld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674F8C-E4F3-9537-2B40-66102EC1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67" y="1168791"/>
            <a:ext cx="3616334" cy="45204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4092E2-2B72-8EC3-9267-6497C7E11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3" r="14334"/>
          <a:stretch/>
        </p:blipFill>
        <p:spPr bwMode="auto">
          <a:xfrm>
            <a:off x="6770872" y="1168791"/>
            <a:ext cx="3719842" cy="45204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77F7-9786-3347-422A-3529B6962065}"/>
              </a:ext>
            </a:extLst>
          </p:cNvPr>
          <p:cNvSpPr txBox="1">
            <a:spLocks/>
          </p:cNvSpPr>
          <p:nvPr/>
        </p:nvSpPr>
        <p:spPr>
          <a:xfrm>
            <a:off x="896459" y="5820843"/>
            <a:ext cx="4387950" cy="63321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L" sz="2000"/>
              <a:t>“</a:t>
            </a:r>
            <a:r>
              <a:rPr lang="en-US" sz="2400" dirty="0"/>
              <a:t>Control minimizes a cost function of state of the world</a:t>
            </a:r>
            <a:r>
              <a:rPr lang="en-NL" sz="2400"/>
              <a:t>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6C5974-68A7-27A3-D8C4-EC71AA91BBD9}"/>
              </a:ext>
            </a:extLst>
          </p:cNvPr>
          <p:cNvSpPr txBox="1">
            <a:spLocks/>
          </p:cNvSpPr>
          <p:nvPr/>
        </p:nvSpPr>
        <p:spPr>
          <a:xfrm>
            <a:off x="5966046" y="5746705"/>
            <a:ext cx="5329495" cy="64633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NL" sz="2200"/>
              <a:t>“(In biotic systems,) </a:t>
            </a:r>
            <a:r>
              <a:rPr lang="en-US" sz="2200"/>
              <a:t>control is a side-effect of optimizing </a:t>
            </a:r>
            <a:r>
              <a:rPr lang="en-US" sz="2200">
                <a:solidFill>
                  <a:srgbClr val="FF0000"/>
                </a:solidFill>
              </a:rPr>
              <a:t>beliefs</a:t>
            </a:r>
            <a:r>
              <a:rPr lang="en-US" sz="2200"/>
              <a:t> about the state of the world”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F06E84-70FF-D6E2-47FF-81B7992A569C}"/>
              </a:ext>
            </a:extLst>
          </p:cNvPr>
          <p:cNvSpPr txBox="1">
            <a:spLocks/>
          </p:cNvSpPr>
          <p:nvPr/>
        </p:nvSpPr>
        <p:spPr>
          <a:xfrm>
            <a:off x="844958" y="713695"/>
            <a:ext cx="4387950" cy="633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Richard Bellman (~1960)</a:t>
            </a:r>
            <a:endParaRPr lang="en-NL" sz="240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507BF4-C1DC-F0F7-45D7-14B837B5D1B7}"/>
              </a:ext>
            </a:extLst>
          </p:cNvPr>
          <p:cNvSpPr txBox="1">
            <a:spLocks/>
          </p:cNvSpPr>
          <p:nvPr/>
        </p:nvSpPr>
        <p:spPr>
          <a:xfrm>
            <a:off x="6436818" y="713695"/>
            <a:ext cx="4387950" cy="633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Karl Friston (~2005)</a:t>
            </a:r>
            <a:endParaRPr lang="en-NL" sz="2400">
              <a:solidFill>
                <a:schemeClr val="tx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9DA4C0-3EA2-5CF4-C1C7-D2B68FC88EB8}"/>
              </a:ext>
            </a:extLst>
          </p:cNvPr>
          <p:cNvSpPr txBox="1">
            <a:spLocks/>
          </p:cNvSpPr>
          <p:nvPr/>
        </p:nvSpPr>
        <p:spPr>
          <a:xfrm>
            <a:off x="656219" y="149229"/>
            <a:ext cx="10515600" cy="526309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67">
                <a:solidFill>
                  <a:srgbClr val="0070C0"/>
                </a:solidFill>
              </a:rPr>
              <a:t>The Mechanism of Control</a:t>
            </a:r>
            <a:endParaRPr lang="en-NL" sz="4267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1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61081-016B-A264-483E-C9CCB6639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ox with ports&#10;&#10;AI-generated content may be incorrect.">
            <a:extLst>
              <a:ext uri="{FF2B5EF4-FFF2-40B4-BE49-F238E27FC236}">
                <a16:creationId xmlns:a16="http://schemas.microsoft.com/office/drawing/2014/main" id="{A350783B-2349-3C85-E96F-1CA5AD3F8D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6585510" y="641774"/>
            <a:ext cx="5444717" cy="4555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2B46E-7546-B128-01D6-40CA7564D7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rcRect l="8527" t="20395" r="7451" b="27860"/>
          <a:stretch>
            <a:fillRect/>
          </a:stretch>
        </p:blipFill>
        <p:spPr>
          <a:xfrm>
            <a:off x="-89436" y="620051"/>
            <a:ext cx="5434298" cy="5020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18719-4396-606A-F192-AE27E453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372" y="6426705"/>
            <a:ext cx="667828" cy="338461"/>
          </a:xfrm>
        </p:spPr>
        <p:txBody>
          <a:bodyPr/>
          <a:lstStyle/>
          <a:p>
            <a:fld id="{EFD68D12-B089-A94E-A9BA-DBFEDD5ACBF6}" type="slidenum">
              <a:rPr lang="en-NL" smtClean="0"/>
              <a:t>6</a:t>
            </a:fld>
            <a:endParaRPr lang="en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953DDF-7A0D-5CBE-8219-D9B46AF795B0}"/>
              </a:ext>
            </a:extLst>
          </p:cNvPr>
          <p:cNvSpPr txBox="1">
            <a:spLocks/>
          </p:cNvSpPr>
          <p:nvPr/>
        </p:nvSpPr>
        <p:spPr>
          <a:xfrm>
            <a:off x="838200" y="68963"/>
            <a:ext cx="10515600" cy="5263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solidFill>
                  <a:srgbClr val="165798"/>
                </a:solidFill>
                <a:latin typeface="Aptos" panose="020B0004020202020204" pitchFamily="34" charset="0"/>
              </a:rPr>
              <a:t>(Synthetic) Active Inference</a:t>
            </a:r>
            <a:endParaRPr lang="en-NL" sz="3800" dirty="0">
              <a:solidFill>
                <a:srgbClr val="165798"/>
              </a:solidFill>
              <a:latin typeface="Aptos" panose="020B00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1251C6-A3ED-CD1B-06F9-7F1C8E733BC9}"/>
              </a:ext>
            </a:extLst>
          </p:cNvPr>
          <p:cNvSpPr/>
          <p:nvPr/>
        </p:nvSpPr>
        <p:spPr>
          <a:xfrm>
            <a:off x="2113777" y="4566571"/>
            <a:ext cx="371007" cy="3672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A8CECD-E025-EBF8-E63F-CF7B040EED8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299280" y="4091488"/>
            <a:ext cx="1" cy="47508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D44A89-2F18-A7E0-F1B3-B39D605E3B32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2299280" y="4933830"/>
            <a:ext cx="1" cy="4750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01D076-FE32-035D-BC25-112FA04EA154}"/>
              </a:ext>
            </a:extLst>
          </p:cNvPr>
          <p:cNvSpPr txBox="1"/>
          <p:nvPr/>
        </p:nvSpPr>
        <p:spPr>
          <a:xfrm>
            <a:off x="1099465" y="4149416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9F8B1F-3B85-18CC-5792-C1EF06801DBC}"/>
              </a:ext>
            </a:extLst>
          </p:cNvPr>
          <p:cNvSpPr txBox="1"/>
          <p:nvPr/>
        </p:nvSpPr>
        <p:spPr>
          <a:xfrm>
            <a:off x="2306155" y="4986705"/>
            <a:ext cx="13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65798"/>
                </a:solidFill>
              </a:rPr>
              <a:t>observation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D2F9DDF-E4E3-FDF6-5D34-269DCB34D430}"/>
              </a:ext>
            </a:extLst>
          </p:cNvPr>
          <p:cNvCxnSpPr>
            <a:cxnSpLocks/>
          </p:cNvCxnSpPr>
          <p:nvPr/>
        </p:nvCxnSpPr>
        <p:spPr>
          <a:xfrm flipV="1">
            <a:off x="2475831" y="4094013"/>
            <a:ext cx="418859" cy="658713"/>
          </a:xfrm>
          <a:prstGeom prst="bentConnector2">
            <a:avLst/>
          </a:prstGeom>
          <a:ln>
            <a:solidFill>
              <a:srgbClr val="8E686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09505E-20D8-4CA5-D753-A020E8EF63EA}"/>
              </a:ext>
            </a:extLst>
          </p:cNvPr>
          <p:cNvSpPr txBox="1"/>
          <p:nvPr/>
        </p:nvSpPr>
        <p:spPr>
          <a:xfrm>
            <a:off x="1159892" y="4670042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65798"/>
                </a:solidFill>
              </a:rPr>
              <a:t>sensor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EB9307-7E4C-2CC0-F06A-55C3697C3D86}"/>
              </a:ext>
            </a:extLst>
          </p:cNvPr>
          <p:cNvSpPr txBox="1"/>
          <p:nvPr/>
        </p:nvSpPr>
        <p:spPr>
          <a:xfrm>
            <a:off x="3013645" y="4149416"/>
            <a:ext cx="121065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08178"/>
                </a:solidFill>
              </a:rPr>
              <a:t>correction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6A06D-47B3-7542-15DD-B9E9C7CF7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82968"/>
            <a:ext cx="3766993" cy="1292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0832E-8F10-50B3-2431-EE6F73F5D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14" y="2467584"/>
            <a:ext cx="3766993" cy="15056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3C3AF1-054E-301B-DD64-AD51BB0B5CE7}"/>
              </a:ext>
            </a:extLst>
          </p:cNvPr>
          <p:cNvGrpSpPr/>
          <p:nvPr/>
        </p:nvGrpSpPr>
        <p:grpSpPr>
          <a:xfrm>
            <a:off x="3978080" y="711000"/>
            <a:ext cx="1381279" cy="1828800"/>
            <a:chOff x="4941429" y="3847698"/>
            <a:chExt cx="1381279" cy="18288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F556805-4C67-5873-FDEB-8E18C1ECE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41429" y="3847698"/>
              <a:ext cx="1381279" cy="1828800"/>
              <a:chOff x="518970" y="3627016"/>
              <a:chExt cx="1797156" cy="2379414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D7C34EA3-4EC9-0CE1-E9E0-E7CB4E5782BC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9E29E9-65A9-6FA0-92A5-1B7C276BBD69}"/>
                  </a:ext>
                </a:extLst>
              </p:cNvPr>
              <p:cNvSpPr txBox="1"/>
              <p:nvPr/>
            </p:nvSpPr>
            <p:spPr>
              <a:xfrm>
                <a:off x="966003" y="3717085"/>
                <a:ext cx="902331" cy="360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0070C0"/>
                    </a:solidFill>
                  </a:rPr>
                  <a:t>Physics</a:t>
                </a:r>
                <a:endParaRPr lang="en-NL" sz="1200">
                  <a:solidFill>
                    <a:srgbClr val="0070C0"/>
                  </a:solidFill>
                </a:endParaRPr>
              </a:p>
            </p:txBody>
          </p:sp>
        </p:grpSp>
        <p:pic>
          <p:nvPicPr>
            <p:cNvPr id="12" name="Picture 11" descr="Interactive Brain - How Injury Can Affect the Brain | BrainLine">
              <a:extLst>
                <a:ext uri="{FF2B5EF4-FFF2-40B4-BE49-F238E27FC236}">
                  <a16:creationId xmlns:a16="http://schemas.microsoft.com/office/drawing/2014/main" id="{E8109F1F-162F-1EA3-01BE-6DF2C7357E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452" y="4417750"/>
              <a:ext cx="1215860" cy="934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578D12-EDE6-A152-1306-1CF6DCC34DA5}"/>
              </a:ext>
            </a:extLst>
          </p:cNvPr>
          <p:cNvGrpSpPr/>
          <p:nvPr/>
        </p:nvGrpSpPr>
        <p:grpSpPr>
          <a:xfrm>
            <a:off x="7175500" y="641774"/>
            <a:ext cx="4419222" cy="4751127"/>
            <a:chOff x="7175500" y="641774"/>
            <a:chExt cx="4419222" cy="475112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E6FE765-16A9-834C-3622-AF3C4B201FC1}"/>
                </a:ext>
              </a:extLst>
            </p:cNvPr>
            <p:cNvSpPr/>
            <p:nvPr/>
          </p:nvSpPr>
          <p:spPr>
            <a:xfrm>
              <a:off x="8451803" y="4550560"/>
              <a:ext cx="371007" cy="3672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0A296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E06D08A-A881-21DF-7AB5-155594880A2A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8637306" y="4075477"/>
              <a:ext cx="1" cy="4750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255ECC-C618-2546-9254-3E71127E80FC}"/>
                </a:ext>
              </a:extLst>
            </p:cNvPr>
            <p:cNvCxnSpPr>
              <a:cxnSpLocks/>
              <a:endCxn id="28" idx="4"/>
            </p:cNvCxnSpPr>
            <p:nvPr/>
          </p:nvCxnSpPr>
          <p:spPr>
            <a:xfrm flipV="1">
              <a:off x="8637306" y="4917819"/>
              <a:ext cx="1" cy="47508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D2ABD8-4E7A-035D-C2F9-711AE535DF5E}"/>
                </a:ext>
              </a:extLst>
            </p:cNvPr>
            <p:cNvSpPr txBox="1"/>
            <p:nvPr/>
          </p:nvSpPr>
          <p:spPr>
            <a:xfrm>
              <a:off x="7437491" y="4133405"/>
              <a:ext cx="1199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prediction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4A3CF62-B13F-CA27-6A5B-184FE5B81F4F}"/>
                </a:ext>
              </a:extLst>
            </p:cNvPr>
            <p:cNvSpPr txBox="1"/>
            <p:nvPr/>
          </p:nvSpPr>
          <p:spPr>
            <a:xfrm>
              <a:off x="8644181" y="4970694"/>
              <a:ext cx="1363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165798"/>
                  </a:solidFill>
                </a:rPr>
                <a:t>observation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C50CC468-14B5-8D78-B340-492BBB4259A4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 flipV="1">
              <a:off x="8822810" y="4075477"/>
              <a:ext cx="418859" cy="658713"/>
            </a:xfrm>
            <a:prstGeom prst="bentConnector2">
              <a:avLst/>
            </a:prstGeom>
            <a:ln>
              <a:solidFill>
                <a:srgbClr val="8E686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EFE969-7690-1DBD-79FD-D04011BEA7D7}"/>
                </a:ext>
              </a:extLst>
            </p:cNvPr>
            <p:cNvSpPr txBox="1"/>
            <p:nvPr/>
          </p:nvSpPr>
          <p:spPr>
            <a:xfrm>
              <a:off x="7548075" y="4670042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165798"/>
                  </a:solidFill>
                </a:rPr>
                <a:t>sensor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B34102-D33C-0AA9-F0ED-D0FEB6DC3CD6}"/>
                </a:ext>
              </a:extLst>
            </p:cNvPr>
            <p:cNvSpPr txBox="1"/>
            <p:nvPr/>
          </p:nvSpPr>
          <p:spPr>
            <a:xfrm>
              <a:off x="9351671" y="4133405"/>
              <a:ext cx="1210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B08178"/>
                  </a:solidFill>
                </a:rPr>
                <a:t>correction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72EE0C4-0218-BCC4-0CEF-8F8714837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41215" r="427"/>
            <a:stretch>
              <a:fillRect/>
            </a:stretch>
          </p:blipFill>
          <p:spPr>
            <a:xfrm>
              <a:off x="7175500" y="1887306"/>
              <a:ext cx="3909699" cy="1327189"/>
            </a:xfrm>
            <a:prstGeom prst="roundRect">
              <a:avLst>
                <a:gd name="adj" fmla="val 10786"/>
              </a:avLst>
            </a:prstGeom>
            <a:ln w="3175">
              <a:noFill/>
            </a:ln>
            <a:effectLst>
              <a:outerShdw blurRad="127000" sx="104000" sy="104000" algn="ctr" rotWithShape="0">
                <a:prstClr val="black">
                  <a:alpha val="21000"/>
                </a:prstClr>
              </a:outerShdw>
            </a:effectLst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91A8455-CCA0-BC0F-4F23-3666FF0B53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13443" y="641774"/>
              <a:ext cx="1381279" cy="1828800"/>
              <a:chOff x="518970" y="3627016"/>
              <a:chExt cx="1797156" cy="2379414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87D6268-A447-BFB2-F6A6-1EC29EE01E77}"/>
                  </a:ext>
                </a:extLst>
              </p:cNvPr>
              <p:cNvSpPr/>
              <p:nvPr/>
            </p:nvSpPr>
            <p:spPr>
              <a:xfrm>
                <a:off x="518970" y="3627016"/>
                <a:ext cx="1797156" cy="237941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16579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1200">
                  <a:solidFill>
                    <a:srgbClr val="E0A296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FCA909E-5FBF-8A68-E758-1E7FCEFBF17D}"/>
                  </a:ext>
                </a:extLst>
              </p:cNvPr>
              <p:cNvSpPr txBox="1"/>
              <p:nvPr/>
            </p:nvSpPr>
            <p:spPr>
              <a:xfrm>
                <a:off x="855216" y="3717085"/>
                <a:ext cx="1123908" cy="60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Simulated</a:t>
                </a:r>
              </a:p>
              <a:p>
                <a:pPr algn="ctr"/>
                <a:r>
                  <a:rPr lang="en-US" sz="1200">
                    <a:solidFill>
                      <a:srgbClr val="165798"/>
                    </a:solidFill>
                  </a:rPr>
                  <a:t>Physics</a:t>
                </a:r>
                <a:endParaRPr lang="en-NL" sz="1200">
                  <a:solidFill>
                    <a:srgbClr val="165798"/>
                  </a:solidFill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928C006-CEF7-FC16-BF93-750D06E97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2239" y="5433691"/>
            <a:ext cx="1199430" cy="1199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4F333C-B34F-69EC-AF9C-89F44DB2C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6440" y="5433691"/>
            <a:ext cx="1199430" cy="1199430"/>
          </a:xfrm>
          <a:prstGeom prst="rect">
            <a:avLst/>
          </a:prstGeom>
        </p:spPr>
      </p:pic>
      <p:pic>
        <p:nvPicPr>
          <p:cNvPr id="10" name="Picture 9" descr="A colorful lines on a white background&#10;&#10;AI-generated content may be incorrect.">
            <a:extLst>
              <a:ext uri="{FF2B5EF4-FFF2-40B4-BE49-F238E27FC236}">
                <a16:creationId xmlns:a16="http://schemas.microsoft.com/office/drawing/2014/main" id="{58F3ED54-F937-CE2D-0CAE-E4D452A06E3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alphaModFix amt="97000"/>
          </a:blip>
          <a:srcRect l="6237" t="5811" r="8750" b="-1"/>
          <a:stretch>
            <a:fillRect/>
          </a:stretch>
        </p:blipFill>
        <p:spPr>
          <a:xfrm>
            <a:off x="10353815" y="1129310"/>
            <a:ext cx="1110429" cy="123031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C3C73A-5705-8813-3B4C-B558B18731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57239" y="1510075"/>
            <a:ext cx="863826" cy="28554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F8E6AE-A25B-0A08-5993-7DE137C44319}"/>
              </a:ext>
            </a:extLst>
          </p:cNvPr>
          <p:cNvCxnSpPr>
            <a:cxnSpLocks/>
          </p:cNvCxnSpPr>
          <p:nvPr/>
        </p:nvCxnSpPr>
        <p:spPr>
          <a:xfrm>
            <a:off x="5578997" y="2919481"/>
            <a:ext cx="82131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5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E60FB26-88C4-416A-6C98-74B5FFB384BC}"/>
              </a:ext>
            </a:extLst>
          </p:cNvPr>
          <p:cNvGrpSpPr/>
          <p:nvPr/>
        </p:nvGrpSpPr>
        <p:grpSpPr>
          <a:xfrm>
            <a:off x="417365" y="1590445"/>
            <a:ext cx="5191532" cy="4658932"/>
            <a:chOff x="5540790" y="904934"/>
            <a:chExt cx="6205805" cy="5732835"/>
          </a:xfrm>
        </p:grpSpPr>
        <p:sp>
          <p:nvSpPr>
            <p:cNvPr id="237" name="Circle"/>
            <p:cNvSpPr/>
            <p:nvPr/>
          </p:nvSpPr>
          <p:spPr>
            <a:xfrm>
              <a:off x="8105583" y="3012312"/>
              <a:ext cx="1289263" cy="12892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 dirty="0"/>
            </a:p>
          </p:txBody>
        </p:sp>
        <p:pic>
          <p:nvPicPr>
            <p:cNvPr id="222" name="unknown.png" descr="unknow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2828" y="1112820"/>
              <a:ext cx="993685" cy="99559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3" name="unknown.png" descr="unknow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527" y="5273727"/>
              <a:ext cx="775886" cy="77798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4" name="Circle"/>
            <p:cNvSpPr/>
            <p:nvPr/>
          </p:nvSpPr>
          <p:spPr>
            <a:xfrm>
              <a:off x="6805039" y="914459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5" name="Model scope"/>
            <p:cNvSpPr txBox="1"/>
            <p:nvPr/>
          </p:nvSpPr>
          <p:spPr>
            <a:xfrm>
              <a:off x="6457044" y="2233280"/>
              <a:ext cx="1354742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Model scope</a:t>
              </a:r>
            </a:p>
          </p:txBody>
        </p:sp>
        <p:sp>
          <p:nvSpPr>
            <p:cNvPr id="226" name="Circle"/>
            <p:cNvSpPr/>
            <p:nvPr/>
          </p:nvSpPr>
          <p:spPr>
            <a:xfrm>
              <a:off x="9395476" y="5012683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7" name="Real-time"/>
            <p:cNvSpPr txBox="1"/>
            <p:nvPr/>
          </p:nvSpPr>
          <p:spPr>
            <a:xfrm>
              <a:off x="9582766" y="6287888"/>
              <a:ext cx="1025158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Real-time</a:t>
              </a:r>
            </a:p>
          </p:txBody>
        </p:sp>
        <p:sp>
          <p:nvSpPr>
            <p:cNvPr id="228" name="Circle"/>
            <p:cNvSpPr/>
            <p:nvPr/>
          </p:nvSpPr>
          <p:spPr>
            <a:xfrm>
              <a:off x="9332702" y="904934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29" name="Low-power"/>
            <p:cNvSpPr txBox="1"/>
            <p:nvPr/>
          </p:nvSpPr>
          <p:spPr>
            <a:xfrm>
              <a:off x="9800166" y="2190198"/>
              <a:ext cx="1189950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Low-power</a:t>
              </a:r>
            </a:p>
          </p:txBody>
        </p:sp>
        <p:sp>
          <p:nvSpPr>
            <p:cNvPr id="230" name="Circle"/>
            <p:cNvSpPr>
              <a:spLocks noChangeAspect="1"/>
            </p:cNvSpPr>
            <p:nvPr/>
          </p:nvSpPr>
          <p:spPr>
            <a:xfrm>
              <a:off x="6855839" y="5018090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1" name="Performance"/>
            <p:cNvSpPr txBox="1"/>
            <p:nvPr/>
          </p:nvSpPr>
          <p:spPr>
            <a:xfrm>
              <a:off x="6876079" y="6309544"/>
              <a:ext cx="1371987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Performance</a:t>
              </a:r>
            </a:p>
          </p:txBody>
        </p:sp>
        <p:sp>
          <p:nvSpPr>
            <p:cNvPr id="232" name="Circle"/>
            <p:cNvSpPr/>
            <p:nvPr/>
          </p:nvSpPr>
          <p:spPr>
            <a:xfrm>
              <a:off x="10445935" y="2930111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3" name="Adaptivity"/>
            <p:cNvSpPr txBox="1"/>
            <p:nvPr/>
          </p:nvSpPr>
          <p:spPr>
            <a:xfrm>
              <a:off x="10652454" y="4230502"/>
              <a:ext cx="109414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Adaptivity</a:t>
              </a:r>
            </a:p>
          </p:txBody>
        </p:sp>
        <p:sp>
          <p:nvSpPr>
            <p:cNvPr id="234" name="Circle"/>
            <p:cNvSpPr/>
            <p:nvPr/>
          </p:nvSpPr>
          <p:spPr>
            <a:xfrm>
              <a:off x="5710592" y="2945986"/>
              <a:ext cx="1289263" cy="1289263"/>
            </a:xfrm>
            <a:prstGeom prst="ellipse">
              <a:avLst/>
            </a:prstGeom>
            <a:ln w="50800">
              <a:solidFill>
                <a:srgbClr val="333333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0"/>
            </a:p>
          </p:txBody>
        </p:sp>
        <p:sp>
          <p:nvSpPr>
            <p:cNvPr id="235" name="User-friendly"/>
            <p:cNvSpPr txBox="1"/>
            <p:nvPr/>
          </p:nvSpPr>
          <p:spPr>
            <a:xfrm>
              <a:off x="5709832" y="4270333"/>
              <a:ext cx="1381569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>
                <a:defRPr sz="3000" b="1">
                  <a:solidFill>
                    <a:srgbClr val="33333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400" dirty="0"/>
                <a:t>User-friendly</a:t>
              </a:r>
            </a:p>
          </p:txBody>
        </p:sp>
        <p:sp>
          <p:nvSpPr>
            <p:cNvPr id="238" name="Line"/>
            <p:cNvSpPr/>
            <p:nvPr/>
          </p:nvSpPr>
          <p:spPr>
            <a:xfrm>
              <a:off x="6977090" y="3590617"/>
              <a:ext cx="1114284" cy="1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39" name="Line"/>
            <p:cNvSpPr/>
            <p:nvPr/>
          </p:nvSpPr>
          <p:spPr>
            <a:xfrm>
              <a:off x="7766607" y="2126761"/>
              <a:ext cx="649533" cy="984318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 dirty="0"/>
            </a:p>
          </p:txBody>
        </p:sp>
        <p:sp>
          <p:nvSpPr>
            <p:cNvPr id="240" name="Line"/>
            <p:cNvSpPr/>
            <p:nvPr/>
          </p:nvSpPr>
          <p:spPr>
            <a:xfrm flipH="1">
              <a:off x="9084289" y="2126761"/>
              <a:ext cx="649343" cy="984318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1" name="Line"/>
            <p:cNvSpPr/>
            <p:nvPr/>
          </p:nvSpPr>
          <p:spPr>
            <a:xfrm flipV="1">
              <a:off x="9409056" y="3588083"/>
              <a:ext cx="1036879" cy="2534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2" name="Line"/>
            <p:cNvSpPr/>
            <p:nvPr/>
          </p:nvSpPr>
          <p:spPr>
            <a:xfrm flipH="1">
              <a:off x="7821542" y="4230804"/>
              <a:ext cx="601253" cy="855946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/>
            </a:p>
          </p:txBody>
        </p:sp>
        <p:sp>
          <p:nvSpPr>
            <p:cNvPr id="243" name="Line"/>
            <p:cNvSpPr/>
            <p:nvPr/>
          </p:nvSpPr>
          <p:spPr>
            <a:xfrm>
              <a:off x="9131703" y="4184300"/>
              <a:ext cx="668462" cy="902450"/>
            </a:xfrm>
            <a:prstGeom prst="line">
              <a:avLst/>
            </a:prstGeom>
            <a:ln w="50800">
              <a:solidFill>
                <a:srgbClr val="000000"/>
              </a:solidFill>
              <a:miter lim="400000"/>
            </a:ln>
          </p:spPr>
          <p:txBody>
            <a:bodyPr lIns="25400" tIns="25400" rIns="25400" bIns="25400" anchor="ctr"/>
            <a:lstStyle/>
            <a:p>
              <a:endParaRPr sz="1400" dirty="0"/>
            </a:p>
          </p:txBody>
        </p:sp>
        <p:pic>
          <p:nvPicPr>
            <p:cNvPr id="246" name="unknown.jpeg" descr="unknown.jpeg"/>
            <p:cNvPicPr>
              <a:picLocks noChangeAspect="1"/>
            </p:cNvPicPr>
            <p:nvPr/>
          </p:nvPicPr>
          <p:blipFill>
            <a:blip r:embed="rId5"/>
            <a:srcRect l="29428" t="11604" r="29686" b="11486"/>
            <a:stretch>
              <a:fillRect/>
            </a:stretch>
          </p:blipFill>
          <p:spPr>
            <a:xfrm>
              <a:off x="9712705" y="1061295"/>
              <a:ext cx="529258" cy="99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595" extrusionOk="0">
                  <a:moveTo>
                    <a:pt x="15947" y="0"/>
                  </a:moveTo>
                  <a:cubicBezTo>
                    <a:pt x="15936" y="-2"/>
                    <a:pt x="15892" y="14"/>
                    <a:pt x="15802" y="52"/>
                  </a:cubicBezTo>
                  <a:cubicBezTo>
                    <a:pt x="15637" y="121"/>
                    <a:pt x="14510" y="140"/>
                    <a:pt x="10723" y="125"/>
                  </a:cubicBezTo>
                  <a:lnTo>
                    <a:pt x="5854" y="104"/>
                  </a:lnTo>
                  <a:lnTo>
                    <a:pt x="5870" y="749"/>
                  </a:lnTo>
                  <a:cubicBezTo>
                    <a:pt x="5881" y="1104"/>
                    <a:pt x="5860" y="1409"/>
                    <a:pt x="5822" y="1429"/>
                  </a:cubicBezTo>
                  <a:cubicBezTo>
                    <a:pt x="5783" y="1450"/>
                    <a:pt x="5757" y="1505"/>
                    <a:pt x="5757" y="1550"/>
                  </a:cubicBezTo>
                  <a:cubicBezTo>
                    <a:pt x="5757" y="1607"/>
                    <a:pt x="5121" y="1642"/>
                    <a:pt x="3613" y="1666"/>
                  </a:cubicBezTo>
                  <a:cubicBezTo>
                    <a:pt x="1909" y="1694"/>
                    <a:pt x="1386" y="1725"/>
                    <a:pt x="1057" y="1821"/>
                  </a:cubicBezTo>
                  <a:cubicBezTo>
                    <a:pt x="830" y="1887"/>
                    <a:pt x="603" y="1971"/>
                    <a:pt x="557" y="2010"/>
                  </a:cubicBezTo>
                  <a:cubicBezTo>
                    <a:pt x="512" y="2049"/>
                    <a:pt x="422" y="2062"/>
                    <a:pt x="356" y="2040"/>
                  </a:cubicBezTo>
                  <a:cubicBezTo>
                    <a:pt x="289" y="2019"/>
                    <a:pt x="249" y="2073"/>
                    <a:pt x="267" y="2161"/>
                  </a:cubicBezTo>
                  <a:cubicBezTo>
                    <a:pt x="289" y="2269"/>
                    <a:pt x="238" y="2317"/>
                    <a:pt x="114" y="2303"/>
                  </a:cubicBezTo>
                  <a:cubicBezTo>
                    <a:pt x="42" y="2295"/>
                    <a:pt x="6" y="2292"/>
                    <a:pt x="1" y="2303"/>
                  </a:cubicBezTo>
                  <a:cubicBezTo>
                    <a:pt x="-4" y="2315"/>
                    <a:pt x="23" y="2338"/>
                    <a:pt x="82" y="2376"/>
                  </a:cubicBezTo>
                  <a:cubicBezTo>
                    <a:pt x="284" y="2506"/>
                    <a:pt x="308" y="20772"/>
                    <a:pt x="106" y="20902"/>
                  </a:cubicBezTo>
                  <a:cubicBezTo>
                    <a:pt x="25" y="20954"/>
                    <a:pt x="15" y="21051"/>
                    <a:pt x="82" y="21147"/>
                  </a:cubicBezTo>
                  <a:cubicBezTo>
                    <a:pt x="177" y="21285"/>
                    <a:pt x="201" y="21289"/>
                    <a:pt x="275" y="21186"/>
                  </a:cubicBezTo>
                  <a:cubicBezTo>
                    <a:pt x="352" y="21079"/>
                    <a:pt x="409" y="21087"/>
                    <a:pt x="799" y="21246"/>
                  </a:cubicBezTo>
                  <a:lnTo>
                    <a:pt x="1235" y="21423"/>
                  </a:lnTo>
                  <a:lnTo>
                    <a:pt x="10659" y="21427"/>
                  </a:lnTo>
                  <a:cubicBezTo>
                    <a:pt x="18739" y="21431"/>
                    <a:pt x="20110" y="21444"/>
                    <a:pt x="20244" y="21530"/>
                  </a:cubicBezTo>
                  <a:cubicBezTo>
                    <a:pt x="20304" y="21569"/>
                    <a:pt x="20353" y="21592"/>
                    <a:pt x="20405" y="21595"/>
                  </a:cubicBezTo>
                  <a:cubicBezTo>
                    <a:pt x="20457" y="21598"/>
                    <a:pt x="20505" y="21583"/>
                    <a:pt x="20574" y="21552"/>
                  </a:cubicBezTo>
                  <a:cubicBezTo>
                    <a:pt x="20674" y="21508"/>
                    <a:pt x="20732" y="21455"/>
                    <a:pt x="20695" y="21436"/>
                  </a:cubicBezTo>
                  <a:cubicBezTo>
                    <a:pt x="20580" y="21374"/>
                    <a:pt x="20897" y="21220"/>
                    <a:pt x="21066" y="21255"/>
                  </a:cubicBezTo>
                  <a:cubicBezTo>
                    <a:pt x="21256" y="21294"/>
                    <a:pt x="21596" y="20983"/>
                    <a:pt x="21477" y="20880"/>
                  </a:cubicBezTo>
                  <a:cubicBezTo>
                    <a:pt x="21375" y="20792"/>
                    <a:pt x="21367" y="2301"/>
                    <a:pt x="21469" y="2213"/>
                  </a:cubicBezTo>
                  <a:cubicBezTo>
                    <a:pt x="21510" y="2177"/>
                    <a:pt x="21454" y="2148"/>
                    <a:pt x="21340" y="2148"/>
                  </a:cubicBezTo>
                  <a:cubicBezTo>
                    <a:pt x="21227" y="2148"/>
                    <a:pt x="21100" y="2103"/>
                    <a:pt x="21058" y="2045"/>
                  </a:cubicBezTo>
                  <a:cubicBezTo>
                    <a:pt x="20870" y="1783"/>
                    <a:pt x="20238" y="1703"/>
                    <a:pt x="18027" y="1666"/>
                  </a:cubicBezTo>
                  <a:lnTo>
                    <a:pt x="15882" y="1632"/>
                  </a:lnTo>
                  <a:lnTo>
                    <a:pt x="15810" y="900"/>
                  </a:lnTo>
                  <a:cubicBezTo>
                    <a:pt x="15763" y="434"/>
                    <a:pt x="15786" y="136"/>
                    <a:pt x="15874" y="69"/>
                  </a:cubicBezTo>
                  <a:cubicBezTo>
                    <a:pt x="15933" y="25"/>
                    <a:pt x="15958" y="3"/>
                    <a:pt x="15947" y="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247" name="Text"/>
            <p:cNvSpPr txBox="1"/>
            <p:nvPr/>
          </p:nvSpPr>
          <p:spPr>
            <a:xfrm>
              <a:off x="5540790" y="3099500"/>
              <a:ext cx="11497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1400"/>
                <a:t> </a:t>
              </a:r>
            </a:p>
          </p:txBody>
        </p:sp>
        <p:pic>
          <p:nvPicPr>
            <p:cNvPr id="248" name="unknown.png" descr="unknow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7641" y="3048891"/>
              <a:ext cx="1085851" cy="108345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9" name="Text"/>
            <p:cNvSpPr txBox="1"/>
            <p:nvPr/>
          </p:nvSpPr>
          <p:spPr>
            <a:xfrm>
              <a:off x="7352197" y="1910966"/>
              <a:ext cx="114971" cy="328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457200">
                <a:defRPr sz="12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rPr sz="1400"/>
                <a:t> </a:t>
              </a:r>
            </a:p>
          </p:txBody>
        </p:sp>
        <p:grpSp>
          <p:nvGrpSpPr>
            <p:cNvPr id="253" name="Group"/>
            <p:cNvGrpSpPr/>
            <p:nvPr/>
          </p:nvGrpSpPr>
          <p:grpSpPr>
            <a:xfrm>
              <a:off x="5813496" y="3033016"/>
              <a:ext cx="1083454" cy="1083454"/>
              <a:chOff x="0" y="0"/>
              <a:chExt cx="2166905" cy="2166905"/>
            </a:xfrm>
          </p:grpSpPr>
          <p:pic>
            <p:nvPicPr>
              <p:cNvPr id="251" name="unknown.png" descr="unknown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166906" cy="21669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5" name="Connection Line"/>
              <p:cNvSpPr/>
              <p:nvPr/>
            </p:nvSpPr>
            <p:spPr>
              <a:xfrm>
                <a:off x="878121" y="918080"/>
                <a:ext cx="408974" cy="1045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6202" extrusionOk="0">
                    <a:moveTo>
                      <a:pt x="21600" y="0"/>
                    </a:moveTo>
                    <a:cubicBezTo>
                      <a:pt x="15217" y="21342"/>
                      <a:pt x="8017" y="21600"/>
                      <a:pt x="0" y="773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 sz="1400"/>
              </a:p>
            </p:txBody>
          </p:sp>
        </p:grpSp>
        <p:pic>
          <p:nvPicPr>
            <p:cNvPr id="254" name="unknown.png" descr="unknown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7865" y="5146673"/>
              <a:ext cx="993685" cy="99588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4429D0-FB50-377D-DBF7-4355EEB2F155}"/>
              </a:ext>
            </a:extLst>
          </p:cNvPr>
          <p:cNvSpPr txBox="1">
            <a:spLocks/>
          </p:cNvSpPr>
          <p:nvPr/>
        </p:nvSpPr>
        <p:spPr>
          <a:xfrm>
            <a:off x="734580" y="243278"/>
            <a:ext cx="10722839" cy="41804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L" sz="3600">
                <a:solidFill>
                  <a:srgbClr val="0070C0"/>
                </a:solidFill>
                <a:latin typeface="+mj-lt"/>
              </a:rPr>
              <a:t>Software 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f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or Automated </a:t>
            </a:r>
            <a:r>
              <a:rPr lang="en-NL" sz="3600" dirty="0">
                <a:solidFill>
                  <a:srgbClr val="0070C0"/>
                </a:solidFill>
                <a:latin typeface="+mj-lt"/>
              </a:rPr>
              <a:t>Free 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Energy Minimization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?</a:t>
            </a:r>
            <a:endParaRPr lang="en-NL" sz="3600" dirty="0">
              <a:solidFill>
                <a:srgbClr val="0070C0"/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C7ABEFE5-B8E2-CDFB-FD28-C8C1C86B53D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82375" y="12458699"/>
            <a:ext cx="364745" cy="4292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9BEC58-69C4-90B1-8FA8-3BEF89224687}"/>
              </a:ext>
            </a:extLst>
          </p:cNvPr>
          <p:cNvGrpSpPr/>
          <p:nvPr/>
        </p:nvGrpSpPr>
        <p:grpSpPr>
          <a:xfrm>
            <a:off x="7353300" y="1109543"/>
            <a:ext cx="4104119" cy="5268769"/>
            <a:chOff x="7353300" y="1109543"/>
            <a:chExt cx="4104119" cy="52687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AE43FDC7-63F0-2CE9-2C50-75EB82DD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43766" y="1739206"/>
              <a:ext cx="960943" cy="815430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7" name="Pyro / NumPyro">
              <a:extLst>
                <a:ext uri="{FF2B5EF4-FFF2-40B4-BE49-F238E27FC236}">
                  <a16:creationId xmlns:a16="http://schemas.microsoft.com/office/drawing/2014/main" id="{02D3C09A-B95D-1B19-1383-50D2C4BB4C5B}"/>
                </a:ext>
              </a:extLst>
            </p:cNvPr>
            <p:cNvSpPr txBox="1"/>
            <p:nvPr/>
          </p:nvSpPr>
          <p:spPr>
            <a:xfrm>
              <a:off x="9114905" y="1832518"/>
              <a:ext cx="2093650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Pyro / </a:t>
              </a:r>
              <a:r>
                <a:rPr sz="2400" dirty="0" err="1">
                  <a:latin typeface="+mn-lt"/>
                </a:rPr>
                <a:t>NumPyro</a:t>
              </a:r>
              <a:endParaRPr sz="2400" dirty="0">
                <a:latin typeface="+mn-lt"/>
              </a:endParaRPr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ACFD47E5-8F67-3429-9335-ECDAC39A0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43067" y="2720104"/>
              <a:ext cx="1162341" cy="1162341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10" name="Turing">
              <a:extLst>
                <a:ext uri="{FF2B5EF4-FFF2-40B4-BE49-F238E27FC236}">
                  <a16:creationId xmlns:a16="http://schemas.microsoft.com/office/drawing/2014/main" id="{5308CECD-ED6F-E2D8-7D2C-7EABC3FAF280}"/>
                </a:ext>
              </a:extLst>
            </p:cNvPr>
            <p:cNvSpPr txBox="1"/>
            <p:nvPr/>
          </p:nvSpPr>
          <p:spPr>
            <a:xfrm>
              <a:off x="9721642" y="3043091"/>
              <a:ext cx="880177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Turing</a:t>
              </a:r>
            </a:p>
          </p:txBody>
        </p:sp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EB809D10-9FDB-2E34-6569-100D2874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65948"/>
            <a:stretch>
              <a:fillRect/>
            </a:stretch>
          </p:blipFill>
          <p:spPr>
            <a:xfrm>
              <a:off x="7837939" y="3997113"/>
              <a:ext cx="972597" cy="1018726"/>
            </a:xfrm>
            <a:prstGeom prst="rect">
              <a:avLst/>
            </a:prstGeom>
            <a:ln w="19050">
              <a:noFill/>
              <a:miter lim="400000"/>
            </a:ln>
          </p:spPr>
        </p:pic>
        <p:sp>
          <p:nvSpPr>
            <p:cNvPr id="13" name="PyMC3">
              <a:extLst>
                <a:ext uri="{FF2B5EF4-FFF2-40B4-BE49-F238E27FC236}">
                  <a16:creationId xmlns:a16="http://schemas.microsoft.com/office/drawing/2014/main" id="{9A9528B3-A560-3E1E-138D-FCE57FF95CCA}"/>
                </a:ext>
              </a:extLst>
            </p:cNvPr>
            <p:cNvSpPr txBox="1"/>
            <p:nvPr/>
          </p:nvSpPr>
          <p:spPr>
            <a:xfrm>
              <a:off x="9669512" y="4202864"/>
              <a:ext cx="984437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PyMC3</a:t>
              </a:r>
            </a:p>
          </p:txBody>
        </p:sp>
        <p:sp>
          <p:nvSpPr>
            <p:cNvPr id="21" name="ForneyLab.jl">
              <a:extLst>
                <a:ext uri="{FF2B5EF4-FFF2-40B4-BE49-F238E27FC236}">
                  <a16:creationId xmlns:a16="http://schemas.microsoft.com/office/drawing/2014/main" id="{17F29E14-B56C-005A-EDB1-FCEC2EEADC87}"/>
                </a:ext>
              </a:extLst>
            </p:cNvPr>
            <p:cNvSpPr txBox="1"/>
            <p:nvPr/>
          </p:nvSpPr>
          <p:spPr>
            <a:xfrm>
              <a:off x="9350483" y="5388037"/>
              <a:ext cx="1401281" cy="471924"/>
            </a:xfrm>
            <a:prstGeom prst="rect">
              <a:avLst/>
            </a:prstGeom>
            <a:ln w="1905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 defTabSz="2438338">
                <a:spcBef>
                  <a:spcPts val="0"/>
                </a:spcBef>
                <a:defRPr sz="3600">
                  <a:solidFill>
                    <a:srgbClr val="333333"/>
                  </a:solidFill>
                  <a:latin typeface="Graphik-Medium"/>
                  <a:ea typeface="Graphik-Medium"/>
                  <a:cs typeface="Graphik-Medium"/>
                  <a:sym typeface="Graphik Medium"/>
                </a:defRPr>
              </a:lvl1pPr>
            </a:lstStyle>
            <a:p>
              <a:r>
                <a:rPr sz="2400" dirty="0">
                  <a:latin typeface="+mn-lt"/>
                </a:rPr>
                <a:t>ForneyLa</a:t>
              </a:r>
              <a:r>
                <a:rPr lang="en-US" sz="2400" dirty="0">
                  <a:latin typeface="+mn-lt"/>
                </a:rPr>
                <a:t>b</a:t>
              </a:r>
              <a:endParaRPr sz="2400" dirty="0">
                <a:latin typeface="+mn-lt"/>
              </a:endParaRPr>
            </a:p>
          </p:txBody>
        </p:sp>
        <p:pic>
          <p:nvPicPr>
            <p:cNvPr id="26" name="spsbrats_logo.png" descr="spsbrats_logo.png">
              <a:extLst>
                <a:ext uri="{FF2B5EF4-FFF2-40B4-BE49-F238E27FC236}">
                  <a16:creationId xmlns:a16="http://schemas.microsoft.com/office/drawing/2014/main" id="{8B3CCE9D-B199-B64C-F498-FCFB5932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758" t="1852" r="2093" b="3692"/>
            <a:stretch>
              <a:fillRect/>
            </a:stretch>
          </p:blipFill>
          <p:spPr>
            <a:xfrm>
              <a:off x="7645292" y="5155906"/>
              <a:ext cx="1357890" cy="1018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2" h="21600" extrusionOk="0">
                  <a:moveTo>
                    <a:pt x="12061" y="0"/>
                  </a:moveTo>
                  <a:cubicBezTo>
                    <a:pt x="10606" y="0"/>
                    <a:pt x="10298" y="240"/>
                    <a:pt x="10298" y="1388"/>
                  </a:cubicBezTo>
                  <a:lnTo>
                    <a:pt x="10298" y="2119"/>
                  </a:lnTo>
                  <a:lnTo>
                    <a:pt x="10209" y="2119"/>
                  </a:lnTo>
                  <a:lnTo>
                    <a:pt x="10209" y="2176"/>
                  </a:lnTo>
                  <a:lnTo>
                    <a:pt x="8195" y="2125"/>
                  </a:lnTo>
                  <a:lnTo>
                    <a:pt x="8013" y="2119"/>
                  </a:lnTo>
                  <a:lnTo>
                    <a:pt x="6181" y="2119"/>
                  </a:lnTo>
                  <a:lnTo>
                    <a:pt x="6181" y="5083"/>
                  </a:lnTo>
                  <a:lnTo>
                    <a:pt x="6181" y="8046"/>
                  </a:lnTo>
                  <a:lnTo>
                    <a:pt x="6181" y="8058"/>
                  </a:lnTo>
                  <a:lnTo>
                    <a:pt x="4697" y="8058"/>
                  </a:lnTo>
                  <a:cubicBezTo>
                    <a:pt x="4329" y="8058"/>
                    <a:pt x="4048" y="8066"/>
                    <a:pt x="3803" y="8080"/>
                  </a:cubicBezTo>
                  <a:cubicBezTo>
                    <a:pt x="2919" y="8177"/>
                    <a:pt x="2744" y="8589"/>
                    <a:pt x="2709" y="10216"/>
                  </a:cubicBezTo>
                  <a:cubicBezTo>
                    <a:pt x="2707" y="10509"/>
                    <a:pt x="2709" y="10830"/>
                    <a:pt x="2709" y="11208"/>
                  </a:cubicBezTo>
                  <a:cubicBezTo>
                    <a:pt x="2709" y="12482"/>
                    <a:pt x="2705" y="13120"/>
                    <a:pt x="2658" y="13486"/>
                  </a:cubicBezTo>
                  <a:cubicBezTo>
                    <a:pt x="2616" y="13968"/>
                    <a:pt x="2531" y="14108"/>
                    <a:pt x="2349" y="14279"/>
                  </a:cubicBezTo>
                  <a:cubicBezTo>
                    <a:pt x="2142" y="14472"/>
                    <a:pt x="1663" y="14608"/>
                    <a:pt x="1191" y="14608"/>
                  </a:cubicBezTo>
                  <a:cubicBezTo>
                    <a:pt x="749" y="14608"/>
                    <a:pt x="304" y="14723"/>
                    <a:pt x="199" y="14863"/>
                  </a:cubicBezTo>
                  <a:cubicBezTo>
                    <a:pt x="67" y="15040"/>
                    <a:pt x="0" y="16573"/>
                    <a:pt x="0" y="18104"/>
                  </a:cubicBezTo>
                  <a:cubicBezTo>
                    <a:pt x="0" y="19635"/>
                    <a:pt x="67" y="21168"/>
                    <a:pt x="199" y="21345"/>
                  </a:cubicBezTo>
                  <a:cubicBezTo>
                    <a:pt x="330" y="21520"/>
                    <a:pt x="1119" y="21600"/>
                    <a:pt x="2726" y="21600"/>
                  </a:cubicBezTo>
                  <a:cubicBezTo>
                    <a:pt x="4424" y="21600"/>
                    <a:pt x="5037" y="21597"/>
                    <a:pt x="5261" y="21118"/>
                  </a:cubicBezTo>
                  <a:cubicBezTo>
                    <a:pt x="5309" y="20832"/>
                    <a:pt x="5352" y="20427"/>
                    <a:pt x="5371" y="19996"/>
                  </a:cubicBezTo>
                  <a:cubicBezTo>
                    <a:pt x="5378" y="19859"/>
                    <a:pt x="5386" y="19752"/>
                    <a:pt x="5393" y="19634"/>
                  </a:cubicBezTo>
                  <a:cubicBezTo>
                    <a:pt x="5403" y="18168"/>
                    <a:pt x="5685" y="17996"/>
                    <a:pt x="7928" y="17996"/>
                  </a:cubicBezTo>
                  <a:cubicBezTo>
                    <a:pt x="8131" y="17996"/>
                    <a:pt x="8298" y="17990"/>
                    <a:pt x="8471" y="17985"/>
                  </a:cubicBezTo>
                  <a:cubicBezTo>
                    <a:pt x="9215" y="17941"/>
                    <a:pt x="9661" y="17889"/>
                    <a:pt x="9874" y="17804"/>
                  </a:cubicBezTo>
                  <a:cubicBezTo>
                    <a:pt x="9875" y="17803"/>
                    <a:pt x="9877" y="17804"/>
                    <a:pt x="9878" y="17804"/>
                  </a:cubicBezTo>
                  <a:cubicBezTo>
                    <a:pt x="9911" y="17785"/>
                    <a:pt x="9934" y="17762"/>
                    <a:pt x="9950" y="17741"/>
                  </a:cubicBezTo>
                  <a:cubicBezTo>
                    <a:pt x="10086" y="17560"/>
                    <a:pt x="10141" y="16229"/>
                    <a:pt x="10141" y="13095"/>
                  </a:cubicBezTo>
                  <a:cubicBezTo>
                    <a:pt x="10141" y="9193"/>
                    <a:pt x="10189" y="8303"/>
                    <a:pt x="9335" y="8103"/>
                  </a:cubicBezTo>
                  <a:cubicBezTo>
                    <a:pt x="9088" y="8074"/>
                    <a:pt x="8766" y="8058"/>
                    <a:pt x="8242" y="8058"/>
                  </a:cubicBezTo>
                  <a:lnTo>
                    <a:pt x="6728" y="8058"/>
                  </a:lnTo>
                  <a:lnTo>
                    <a:pt x="6728" y="8046"/>
                  </a:lnTo>
                  <a:lnTo>
                    <a:pt x="6660" y="8046"/>
                  </a:lnTo>
                  <a:lnTo>
                    <a:pt x="6660" y="5508"/>
                  </a:lnTo>
                  <a:lnTo>
                    <a:pt x="6660" y="2963"/>
                  </a:lnTo>
                  <a:lnTo>
                    <a:pt x="7597" y="2963"/>
                  </a:lnTo>
                  <a:lnTo>
                    <a:pt x="8509" y="2935"/>
                  </a:lnTo>
                  <a:lnTo>
                    <a:pt x="10209" y="2884"/>
                  </a:lnTo>
                  <a:lnTo>
                    <a:pt x="10209" y="2963"/>
                  </a:lnTo>
                  <a:lnTo>
                    <a:pt x="10298" y="2963"/>
                  </a:lnTo>
                  <a:lnTo>
                    <a:pt x="10298" y="3677"/>
                  </a:lnTo>
                  <a:cubicBezTo>
                    <a:pt x="10298" y="4755"/>
                    <a:pt x="10539" y="4897"/>
                    <a:pt x="12303" y="4828"/>
                  </a:cubicBezTo>
                  <a:lnTo>
                    <a:pt x="13617" y="4777"/>
                  </a:lnTo>
                  <a:cubicBezTo>
                    <a:pt x="13743" y="4710"/>
                    <a:pt x="13825" y="4611"/>
                    <a:pt x="13876" y="4471"/>
                  </a:cubicBezTo>
                  <a:lnTo>
                    <a:pt x="13910" y="3864"/>
                  </a:lnTo>
                  <a:lnTo>
                    <a:pt x="13961" y="2963"/>
                  </a:lnTo>
                  <a:lnTo>
                    <a:pt x="15771" y="2963"/>
                  </a:lnTo>
                  <a:lnTo>
                    <a:pt x="17581" y="2963"/>
                  </a:lnTo>
                  <a:lnTo>
                    <a:pt x="17581" y="5508"/>
                  </a:lnTo>
                  <a:lnTo>
                    <a:pt x="17581" y="8046"/>
                  </a:lnTo>
                  <a:lnTo>
                    <a:pt x="16195" y="8046"/>
                  </a:lnTo>
                  <a:cubicBezTo>
                    <a:pt x="15959" y="8046"/>
                    <a:pt x="15758" y="8044"/>
                    <a:pt x="15572" y="8046"/>
                  </a:cubicBezTo>
                  <a:cubicBezTo>
                    <a:pt x="15202" y="8070"/>
                    <a:pt x="14922" y="8107"/>
                    <a:pt x="14732" y="8159"/>
                  </a:cubicBezTo>
                  <a:cubicBezTo>
                    <a:pt x="14308" y="8341"/>
                    <a:pt x="14167" y="8811"/>
                    <a:pt x="14122" y="10024"/>
                  </a:cubicBezTo>
                  <a:cubicBezTo>
                    <a:pt x="14121" y="10059"/>
                    <a:pt x="14118" y="10094"/>
                    <a:pt x="14118" y="10131"/>
                  </a:cubicBezTo>
                  <a:cubicBezTo>
                    <a:pt x="14109" y="10387"/>
                    <a:pt x="14107" y="10699"/>
                    <a:pt x="14105" y="11021"/>
                  </a:cubicBezTo>
                  <a:cubicBezTo>
                    <a:pt x="14102" y="11475"/>
                    <a:pt x="14101" y="12011"/>
                    <a:pt x="14101" y="12653"/>
                  </a:cubicBezTo>
                  <a:cubicBezTo>
                    <a:pt x="14101" y="12784"/>
                    <a:pt x="14101" y="12882"/>
                    <a:pt x="14101" y="13021"/>
                  </a:cubicBezTo>
                  <a:cubicBezTo>
                    <a:pt x="14101" y="13229"/>
                    <a:pt x="14100" y="13336"/>
                    <a:pt x="14101" y="13525"/>
                  </a:cubicBezTo>
                  <a:cubicBezTo>
                    <a:pt x="14106" y="15045"/>
                    <a:pt x="14133" y="16237"/>
                    <a:pt x="14173" y="16942"/>
                  </a:cubicBezTo>
                  <a:cubicBezTo>
                    <a:pt x="14210" y="17357"/>
                    <a:pt x="14262" y="17555"/>
                    <a:pt x="14347" y="17668"/>
                  </a:cubicBezTo>
                  <a:cubicBezTo>
                    <a:pt x="14485" y="17853"/>
                    <a:pt x="15445" y="17967"/>
                    <a:pt x="16606" y="18013"/>
                  </a:cubicBezTo>
                  <a:cubicBezTo>
                    <a:pt x="16608" y="18013"/>
                    <a:pt x="16609" y="18013"/>
                    <a:pt x="16610" y="18013"/>
                  </a:cubicBezTo>
                  <a:cubicBezTo>
                    <a:pt x="16964" y="18015"/>
                    <a:pt x="17259" y="18019"/>
                    <a:pt x="17738" y="18019"/>
                  </a:cubicBezTo>
                  <a:cubicBezTo>
                    <a:pt x="18290" y="18019"/>
                    <a:pt x="18678" y="18017"/>
                    <a:pt x="19069" y="18013"/>
                  </a:cubicBezTo>
                  <a:cubicBezTo>
                    <a:pt x="20214" y="17966"/>
                    <a:pt x="21154" y="17851"/>
                    <a:pt x="21291" y="17668"/>
                  </a:cubicBezTo>
                  <a:cubicBezTo>
                    <a:pt x="21501" y="17387"/>
                    <a:pt x="21541" y="16660"/>
                    <a:pt x="21541" y="13021"/>
                  </a:cubicBezTo>
                  <a:cubicBezTo>
                    <a:pt x="21541" y="8823"/>
                    <a:pt x="21600" y="8162"/>
                    <a:pt x="20468" y="8063"/>
                  </a:cubicBezTo>
                  <a:cubicBezTo>
                    <a:pt x="20241" y="8055"/>
                    <a:pt x="19974" y="8058"/>
                    <a:pt x="19646" y="8058"/>
                  </a:cubicBezTo>
                  <a:lnTo>
                    <a:pt x="18128" y="8058"/>
                  </a:lnTo>
                  <a:lnTo>
                    <a:pt x="18128" y="8046"/>
                  </a:lnTo>
                  <a:lnTo>
                    <a:pt x="18056" y="8046"/>
                  </a:lnTo>
                  <a:lnTo>
                    <a:pt x="18056" y="5083"/>
                  </a:lnTo>
                  <a:lnTo>
                    <a:pt x="18056" y="2119"/>
                  </a:lnTo>
                  <a:lnTo>
                    <a:pt x="16000" y="2119"/>
                  </a:lnTo>
                  <a:lnTo>
                    <a:pt x="13940" y="2119"/>
                  </a:lnTo>
                  <a:lnTo>
                    <a:pt x="13940" y="1275"/>
                  </a:lnTo>
                  <a:cubicBezTo>
                    <a:pt x="13940" y="180"/>
                    <a:pt x="13671" y="0"/>
                    <a:pt x="12061" y="0"/>
                  </a:cubicBezTo>
                  <a:close/>
                </a:path>
              </a:pathLst>
            </a:custGeom>
            <a:ln w="19050">
              <a:noFill/>
              <a:miter lim="400000"/>
            </a:ln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DC49607-98B8-F193-0FCB-0FFC51FBAB53}"/>
                </a:ext>
              </a:extLst>
            </p:cNvPr>
            <p:cNvSpPr/>
            <p:nvPr/>
          </p:nvSpPr>
          <p:spPr>
            <a:xfrm>
              <a:off x="7353300" y="1292488"/>
              <a:ext cx="4104119" cy="50858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B20F519-D003-BEEE-6B39-703F0ABEEAED}"/>
                </a:ext>
              </a:extLst>
            </p:cNvPr>
            <p:cNvSpPr txBox="1">
              <a:spLocks/>
            </p:cNvSpPr>
            <p:nvPr/>
          </p:nvSpPr>
          <p:spPr>
            <a:xfrm>
              <a:off x="7866341" y="1109543"/>
              <a:ext cx="3078036" cy="41804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txBody>
            <a:bodyPr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Existing PPLs</a:t>
              </a:r>
              <a:endParaRPr lang="en-NL" sz="3600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endParaRPr lang="en-NL" dirty="0"/>
            </a:p>
            <a:p>
              <a:pPr marL="0" indent="0">
                <a:buFont typeface="Arial" panose="020B0604020202020204" pitchFamily="34" charset="0"/>
                <a:buNone/>
              </a:pPr>
              <a:endParaRPr lang="en-NL" dirty="0"/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D837FC-BFC3-DB3C-1D03-FC3AE6DC1E03}"/>
              </a:ext>
            </a:extLst>
          </p:cNvPr>
          <p:cNvSpPr/>
          <p:nvPr/>
        </p:nvSpPr>
        <p:spPr>
          <a:xfrm>
            <a:off x="468369" y="1292488"/>
            <a:ext cx="5255140" cy="508582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A072-7590-2DDA-4A4B-55A11A992DDF}"/>
              </a:ext>
            </a:extLst>
          </p:cNvPr>
          <p:cNvSpPr txBox="1">
            <a:spLocks/>
          </p:cNvSpPr>
          <p:nvPr/>
        </p:nvSpPr>
        <p:spPr>
          <a:xfrm>
            <a:off x="2014259" y="1127225"/>
            <a:ext cx="2021094" cy="41804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Desiderata</a:t>
            </a:r>
            <a:endParaRPr lang="en-NL" sz="36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416972-4F9E-FB2A-6CED-76D61D8D9D94}"/>
              </a:ext>
            </a:extLst>
          </p:cNvPr>
          <p:cNvGrpSpPr/>
          <p:nvPr/>
        </p:nvGrpSpPr>
        <p:grpSpPr>
          <a:xfrm>
            <a:off x="2539302" y="3271634"/>
            <a:ext cx="1126598" cy="1109657"/>
            <a:chOff x="6017472" y="3882445"/>
            <a:chExt cx="1126598" cy="110965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95A2380-D093-683E-BB81-093047FACBCE}"/>
                </a:ext>
              </a:extLst>
            </p:cNvPr>
            <p:cNvSpPr/>
            <p:nvPr/>
          </p:nvSpPr>
          <p:spPr>
            <a:xfrm>
              <a:off x="6017472" y="3882445"/>
              <a:ext cx="1126598" cy="1106458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CD844B-E43D-F006-E041-4F710E317940}"/>
                </a:ext>
              </a:extLst>
            </p:cNvPr>
            <p:cNvGrpSpPr/>
            <p:nvPr/>
          </p:nvGrpSpPr>
          <p:grpSpPr>
            <a:xfrm>
              <a:off x="6094765" y="3899145"/>
              <a:ext cx="984838" cy="1092957"/>
              <a:chOff x="5949301" y="4840048"/>
              <a:chExt cx="984838" cy="109295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2395D1F-00AF-79DA-1E53-AE95E98F6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9301" y="4840048"/>
                <a:ext cx="984838" cy="984838"/>
              </a:xfrm>
              <a:prstGeom prst="rect">
                <a:avLst/>
              </a:prstGeom>
              <a:ln w="28575">
                <a:noFill/>
              </a:ln>
            </p:spPr>
          </p:pic>
          <p:sp>
            <p:nvSpPr>
              <p:cNvPr id="15" name="JASP">
                <a:extLst>
                  <a:ext uri="{FF2B5EF4-FFF2-40B4-BE49-F238E27FC236}">
                    <a16:creationId xmlns:a16="http://schemas.microsoft.com/office/drawing/2014/main" id="{AB40FA4A-1C8B-4C38-73C8-8F8739EAD374}"/>
                  </a:ext>
                </a:extLst>
              </p:cNvPr>
              <p:cNvSpPr txBox="1"/>
              <p:nvPr/>
            </p:nvSpPr>
            <p:spPr>
              <a:xfrm>
                <a:off x="6088444" y="5604710"/>
                <a:ext cx="714234" cy="328295"/>
              </a:xfrm>
              <a:prstGeom prst="rect">
                <a:avLst/>
              </a:prstGeom>
              <a:ln w="28575">
                <a:noFill/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5400" tIns="25400" rIns="25400" bIns="25400" anchor="ctr">
                <a:spAutoFit/>
              </a:bodyPr>
              <a:lstStyle>
                <a:lvl1pPr defTabSz="2438338">
                  <a:spcBef>
                    <a:spcPts val="0"/>
                  </a:spcBef>
                  <a:defRPr sz="3600">
                    <a:solidFill>
                      <a:srgbClr val="333333"/>
                    </a:solidFill>
                    <a:latin typeface="Graphik-Medium"/>
                    <a:ea typeface="Graphik-Medium"/>
                    <a:cs typeface="Graphik-Medium"/>
                    <a:sym typeface="Graphik Medium"/>
                  </a:defRPr>
                </a:lvl1pPr>
              </a:lstStyle>
              <a:p>
                <a:r>
                  <a:rPr lang="nl-NL" sz="1800" dirty="0" err="1"/>
                  <a:t>RxInfer</a:t>
                </a:r>
                <a:endParaRPr sz="1800" dirty="0"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5223A-DEF5-8632-FD03-5BA359148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C2656E-2ADE-9591-53EF-3A796ED2A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85780">
            <a:off x="4871437" y="381684"/>
            <a:ext cx="10462884" cy="601615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115A149-445C-7173-A9E2-676F5951B2E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496" t="27127" r="28339" b="24595"/>
          <a:stretch/>
        </p:blipFill>
        <p:spPr>
          <a:xfrm>
            <a:off x="1187431" y="5049562"/>
            <a:ext cx="1674515" cy="1565522"/>
          </a:xfrm>
          <a:prstGeom prst="rect">
            <a:avLst/>
          </a:prstGeom>
          <a:effectLst>
            <a:glow rad="139700">
              <a:srgbClr val="145798">
                <a:alpha val="40000"/>
              </a:srgbClr>
            </a:glow>
          </a:effectLst>
        </p:spPr>
      </p:pic>
      <p:pic>
        <p:nvPicPr>
          <p:cNvPr id="18" name="aif">
            <a:hlinkClick r:id="" action="ppaction://media"/>
            <a:extLst>
              <a:ext uri="{FF2B5EF4-FFF2-40B4-BE49-F238E27FC236}">
                <a16:creationId xmlns:a16="http://schemas.microsoft.com/office/drawing/2014/main" id="{4BDA8007-60F1-3830-EBB3-7A22E806CF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7972" y="862556"/>
            <a:ext cx="7108483" cy="3998522"/>
          </a:xfrm>
          <a:prstGeom prst="rect">
            <a:avLst/>
          </a:prstGeom>
        </p:spPr>
      </p:pic>
      <p:pic>
        <p:nvPicPr>
          <p:cNvPr id="23" name="nlds">
            <a:hlinkClick r:id="" action="ppaction://media"/>
            <a:extLst>
              <a:ext uri="{FF2B5EF4-FFF2-40B4-BE49-F238E27FC236}">
                <a16:creationId xmlns:a16="http://schemas.microsoft.com/office/drawing/2014/main" id="{C55909ED-6896-6CCC-B6D3-22424B855D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22557" y="3904306"/>
            <a:ext cx="4991968" cy="2807982"/>
          </a:xfrm>
          <a:prstGeom prst="rect">
            <a:avLst/>
          </a:prstGeom>
        </p:spPr>
      </p:pic>
      <p:pic>
        <p:nvPicPr>
          <p:cNvPr id="5" name="Picture 4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A34CA181-D233-6E6F-E4D1-716CA87ECB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369" y="5651815"/>
            <a:ext cx="2672393" cy="10604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0FA07-E1CF-630E-2702-D1F40290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6820" y="6274301"/>
            <a:ext cx="381000" cy="355938"/>
          </a:xfrm>
        </p:spPr>
        <p:txBody>
          <a:bodyPr/>
          <a:lstStyle/>
          <a:p>
            <a:fld id="{179F0A8B-17BC-3448-AF3F-C2704C45AA7C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35FA33-3D2F-7891-4B13-10A1AB03CF5E}"/>
              </a:ext>
            </a:extLst>
          </p:cNvPr>
          <p:cNvSpPr txBox="1">
            <a:spLocks/>
          </p:cNvSpPr>
          <p:nvPr/>
        </p:nvSpPr>
        <p:spPr>
          <a:xfrm>
            <a:off x="734580" y="167482"/>
            <a:ext cx="10722839" cy="41804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sz="3600" dirty="0" err="1">
                <a:solidFill>
                  <a:srgbClr val="0070C0"/>
                </a:solidFill>
                <a:latin typeface="+mj-lt"/>
              </a:rPr>
              <a:t>RxInfer</a:t>
            </a:r>
            <a:r>
              <a:rPr lang="nl-NL" sz="3600" dirty="0">
                <a:solidFill>
                  <a:srgbClr val="0070C0"/>
                </a:solidFill>
                <a:latin typeface="+mj-lt"/>
              </a:rPr>
              <a:t>: </a:t>
            </a:r>
            <a:r>
              <a:rPr lang="en-NL" sz="3600">
                <a:solidFill>
                  <a:srgbClr val="0070C0"/>
                </a:solidFill>
                <a:latin typeface="+mj-lt"/>
              </a:rPr>
              <a:t>A </a:t>
            </a:r>
            <a:r>
              <a:rPr lang="en-NL" sz="3600" dirty="0">
                <a:solidFill>
                  <a:srgbClr val="0070C0"/>
                </a:solidFill>
                <a:latin typeface="+mj-lt"/>
              </a:rPr>
              <a:t>Software Toolbox for Scalable, Real-time, Automated Free Energy Minimization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7289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5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5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43888-FF00-7F45-9569-C33891948257}"/>
              </a:ext>
            </a:extLst>
          </p:cNvPr>
          <p:cNvSpPr/>
          <p:nvPr/>
        </p:nvSpPr>
        <p:spPr>
          <a:xfrm>
            <a:off x="2663034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2CFA3-CF2B-3C48-9C3B-8352076727D8}"/>
                  </a:ext>
                </a:extLst>
              </p:cNvPr>
              <p:cNvSpPr txBox="1"/>
              <p:nvPr/>
            </p:nvSpPr>
            <p:spPr>
              <a:xfrm>
                <a:off x="2761642" y="2785049"/>
                <a:ext cx="22377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2CFA3-CF2B-3C48-9C3B-835207672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42" y="2785049"/>
                <a:ext cx="223779" cy="246221"/>
              </a:xfrm>
              <a:prstGeom prst="rect">
                <a:avLst/>
              </a:prstGeom>
              <a:blipFill>
                <a:blip r:embed="rId3"/>
                <a:stretch>
                  <a:fillRect l="-2631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0A3FD7-AA56-C54A-9715-C3E8948B1CAA}"/>
              </a:ext>
            </a:extLst>
          </p:cNvPr>
          <p:cNvCxnSpPr>
            <a:stCxn id="2" idx="3"/>
          </p:cNvCxnSpPr>
          <p:nvPr/>
        </p:nvCxnSpPr>
        <p:spPr>
          <a:xfrm flipV="1">
            <a:off x="3085275" y="2917802"/>
            <a:ext cx="1165591" cy="333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414CA-2285-0D4F-BDC7-7BA0F903058F}"/>
                  </a:ext>
                </a:extLst>
              </p:cNvPr>
              <p:cNvSpPr txBox="1"/>
              <p:nvPr/>
            </p:nvSpPr>
            <p:spPr>
              <a:xfrm>
                <a:off x="3668070" y="2940518"/>
                <a:ext cx="2438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414CA-2285-0D4F-BDC7-7BA0F903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070" y="2940518"/>
                <a:ext cx="243849" cy="246221"/>
              </a:xfrm>
              <a:prstGeom prst="rect">
                <a:avLst/>
              </a:prstGeom>
              <a:blipFill>
                <a:blip r:embed="rId4"/>
                <a:stretch>
                  <a:fillRect l="-9524" r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DA2BC3D1-084E-904C-BB9D-30551E39617F}"/>
              </a:ext>
            </a:extLst>
          </p:cNvPr>
          <p:cNvSpPr/>
          <p:nvPr/>
        </p:nvSpPr>
        <p:spPr>
          <a:xfrm>
            <a:off x="4250866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295712A-1D0D-BC4C-9062-9D96FDD58882}"/>
              </a:ext>
            </a:extLst>
          </p:cNvPr>
          <p:cNvCxnSpPr>
            <a:cxnSpLocks/>
            <a:stCxn id="52" idx="2"/>
            <a:endCxn id="48" idx="0"/>
          </p:cNvCxnSpPr>
          <p:nvPr/>
        </p:nvCxnSpPr>
        <p:spPr>
          <a:xfrm>
            <a:off x="4461986" y="1857813"/>
            <a:ext cx="0" cy="86922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2BC7A38-2770-0D43-A244-1FBD427C2F7B}"/>
              </a:ext>
            </a:extLst>
          </p:cNvPr>
          <p:cNvSpPr/>
          <p:nvPr/>
        </p:nvSpPr>
        <p:spPr>
          <a:xfrm>
            <a:off x="4250866" y="1469618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73FE6E-3035-7142-A8C6-28A196356FFA}"/>
                  </a:ext>
                </a:extLst>
              </p:cNvPr>
              <p:cNvSpPr txBox="1"/>
              <p:nvPr/>
            </p:nvSpPr>
            <p:spPr>
              <a:xfrm>
                <a:off x="4346526" y="2775260"/>
                <a:ext cx="2072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673FE6E-3035-7142-A8C6-28A196356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26" y="2775260"/>
                <a:ext cx="207236" cy="246221"/>
              </a:xfrm>
              <a:prstGeom prst="rect">
                <a:avLst/>
              </a:prstGeom>
              <a:blipFill>
                <a:blip r:embed="rId5"/>
                <a:stretch>
                  <a:fillRect l="-35294" r="-588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0FEE1-EDFB-7C45-AB44-09BDBE0CA457}"/>
                  </a:ext>
                </a:extLst>
              </p:cNvPr>
              <p:cNvSpPr txBox="1"/>
              <p:nvPr/>
            </p:nvSpPr>
            <p:spPr>
              <a:xfrm>
                <a:off x="4322432" y="1524495"/>
                <a:ext cx="2289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E40FEE1-EDFB-7C45-AB44-09BDBE0CA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432" y="1524495"/>
                <a:ext cx="228972" cy="246221"/>
              </a:xfrm>
              <a:prstGeom prst="rect">
                <a:avLst/>
              </a:prstGeom>
              <a:blipFill>
                <a:blip r:embed="rId6"/>
                <a:stretch>
                  <a:fillRect l="-26316" r="-526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C645D11-8BF2-164E-8854-CCA0435D8F90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4673107" y="2911345"/>
            <a:ext cx="1541318" cy="978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FAD2255-375F-A841-80B8-A5218E6CEAD5}"/>
              </a:ext>
            </a:extLst>
          </p:cNvPr>
          <p:cNvSpPr/>
          <p:nvPr/>
        </p:nvSpPr>
        <p:spPr>
          <a:xfrm>
            <a:off x="6214425" y="2727035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AEE0D35-F12E-A74D-9557-C43E2D955B3B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6417491" y="1856978"/>
            <a:ext cx="0" cy="86922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211286E-A1A7-1D4B-8318-C74E58CCCFBB}"/>
              </a:ext>
            </a:extLst>
          </p:cNvPr>
          <p:cNvSpPr/>
          <p:nvPr/>
        </p:nvSpPr>
        <p:spPr>
          <a:xfrm>
            <a:off x="6206371" y="1468784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769F80-8B03-2F4E-9993-CA57A6C6E6A1}"/>
                  </a:ext>
                </a:extLst>
              </p:cNvPr>
              <p:cNvSpPr txBox="1"/>
              <p:nvPr/>
            </p:nvSpPr>
            <p:spPr>
              <a:xfrm>
                <a:off x="6277937" y="1523661"/>
                <a:ext cx="2360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2769F80-8B03-2F4E-9993-CA57A6C6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37" y="1523661"/>
                <a:ext cx="236090" cy="246221"/>
              </a:xfrm>
              <a:prstGeom prst="rect">
                <a:avLst/>
              </a:prstGeom>
              <a:blipFill>
                <a:blip r:embed="rId7"/>
                <a:stretch>
                  <a:fillRect l="-25000" r="-5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6607EF8-6FE7-3744-A230-0B27AC46C825}"/>
              </a:ext>
            </a:extLst>
          </p:cNvPr>
          <p:cNvCxnSpPr>
            <a:cxnSpLocks/>
            <a:stCxn id="59" idx="3"/>
            <a:endCxn id="70" idx="1"/>
          </p:cNvCxnSpPr>
          <p:nvPr/>
        </p:nvCxnSpPr>
        <p:spPr>
          <a:xfrm flipV="1">
            <a:off x="6636666" y="2914176"/>
            <a:ext cx="1167155" cy="695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D2A7CF-BA86-1E47-8D27-3EFEF067327C}"/>
                  </a:ext>
                </a:extLst>
              </p:cNvPr>
              <p:cNvSpPr txBox="1"/>
              <p:nvPr/>
            </p:nvSpPr>
            <p:spPr>
              <a:xfrm>
                <a:off x="6985604" y="2994686"/>
                <a:ext cx="28533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1D2A7CF-BA86-1E47-8D27-3EFEF0673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04" y="2994686"/>
                <a:ext cx="285332" cy="246221"/>
              </a:xfrm>
              <a:prstGeom prst="rect">
                <a:avLst/>
              </a:prstGeom>
              <a:blipFill>
                <a:blip r:embed="rId8"/>
                <a:stretch>
                  <a:fillRect l="-434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390E2EB1-D385-F042-B3D4-D5E97F828D39}"/>
              </a:ext>
            </a:extLst>
          </p:cNvPr>
          <p:cNvSpPr/>
          <p:nvPr/>
        </p:nvSpPr>
        <p:spPr>
          <a:xfrm>
            <a:off x="7803821" y="2720079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08E25-BDE1-124F-8102-22D3798B53E8}"/>
                  </a:ext>
                </a:extLst>
              </p:cNvPr>
              <p:cNvSpPr txBox="1"/>
              <p:nvPr/>
            </p:nvSpPr>
            <p:spPr>
              <a:xfrm>
                <a:off x="6294369" y="2752045"/>
                <a:ext cx="26432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08E25-BDE1-124F-8102-22D3798B5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369" y="2752045"/>
                <a:ext cx="264324" cy="246221"/>
              </a:xfrm>
              <a:prstGeom prst="rect">
                <a:avLst/>
              </a:prstGeom>
              <a:blipFill>
                <a:blip r:embed="rId9"/>
                <a:stretch>
                  <a:fillRect l="-13636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AEBA9B0-8A02-CC4C-BBD2-D60891139922}"/>
              </a:ext>
            </a:extLst>
          </p:cNvPr>
          <p:cNvCxnSpPr>
            <a:cxnSpLocks/>
          </p:cNvCxnSpPr>
          <p:nvPr/>
        </p:nvCxnSpPr>
        <p:spPr>
          <a:xfrm flipV="1">
            <a:off x="8226062" y="2911379"/>
            <a:ext cx="1167155" cy="695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01957B47-3C0E-4640-9E47-4161838C8F93}"/>
              </a:ext>
            </a:extLst>
          </p:cNvPr>
          <p:cNvSpPr/>
          <p:nvPr/>
        </p:nvSpPr>
        <p:spPr>
          <a:xfrm>
            <a:off x="7803821" y="3935166"/>
            <a:ext cx="422241" cy="3881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0A1CD3-7A0B-834E-A6EE-911B509F75A0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>
            <a:off x="8014942" y="3108274"/>
            <a:ext cx="0" cy="82689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CC4309-321B-DA47-B9F1-9C95D043B75F}"/>
                  </a:ext>
                </a:extLst>
              </p:cNvPr>
              <p:cNvSpPr txBox="1"/>
              <p:nvPr/>
            </p:nvSpPr>
            <p:spPr>
              <a:xfrm>
                <a:off x="7882779" y="2761088"/>
                <a:ext cx="220958" cy="265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6CC4309-321B-DA47-B9F1-9C95D043B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779" y="2761088"/>
                <a:ext cx="220958" cy="265970"/>
              </a:xfrm>
              <a:prstGeom prst="rect">
                <a:avLst/>
              </a:prstGeom>
              <a:blipFill>
                <a:blip r:embed="rId10"/>
                <a:stretch>
                  <a:fillRect l="-27778" r="-1666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32F9ED-9BB7-334E-A10C-8717ED1195A5}"/>
                  </a:ext>
                </a:extLst>
              </p:cNvPr>
              <p:cNvSpPr txBox="1"/>
              <p:nvPr/>
            </p:nvSpPr>
            <p:spPr>
              <a:xfrm>
                <a:off x="7909616" y="3957343"/>
                <a:ext cx="229102" cy="26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32F9ED-9BB7-334E-A10C-8717ED119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16" y="3957343"/>
                <a:ext cx="229102" cy="266227"/>
              </a:xfrm>
              <a:prstGeom prst="rect">
                <a:avLst/>
              </a:prstGeom>
              <a:blipFill>
                <a:blip r:embed="rId11"/>
                <a:stretch>
                  <a:fillRect l="-33333" r="-1111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F0EDE3-10F6-5E4A-8B1F-6E899D68ACBA}"/>
                  </a:ext>
                </a:extLst>
              </p:cNvPr>
              <p:cNvSpPr txBox="1"/>
              <p:nvPr/>
            </p:nvSpPr>
            <p:spPr>
              <a:xfrm>
                <a:off x="4139204" y="210635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F0EDE3-10F6-5E4A-8B1F-6E899D68A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04" y="2106359"/>
                <a:ext cx="248593" cy="246221"/>
              </a:xfrm>
              <a:prstGeom prst="rect">
                <a:avLst/>
              </a:prstGeom>
              <a:blipFill>
                <a:blip r:embed="rId12"/>
                <a:stretch>
                  <a:fillRect l="-9524" r="-95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4D6CC1-42C9-1E4E-B65A-6B26D281AAD9}"/>
                  </a:ext>
                </a:extLst>
              </p:cNvPr>
              <p:cNvSpPr txBox="1"/>
              <p:nvPr/>
            </p:nvSpPr>
            <p:spPr>
              <a:xfrm>
                <a:off x="4966193" y="259932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84D6CC1-42C9-1E4E-B65A-6B26D281A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193" y="2599329"/>
                <a:ext cx="248593" cy="246221"/>
              </a:xfrm>
              <a:prstGeom prst="rect">
                <a:avLst/>
              </a:prstGeom>
              <a:blipFill>
                <a:blip r:embed="rId13"/>
                <a:stretch>
                  <a:fillRect l="-15000" r="-1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3D8A601-B860-284C-BC52-C6EEF7E327C0}"/>
                  </a:ext>
                </a:extLst>
              </p:cNvPr>
              <p:cNvSpPr txBox="1"/>
              <p:nvPr/>
            </p:nvSpPr>
            <p:spPr>
              <a:xfrm>
                <a:off x="6094357" y="2091299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3D8A601-B860-284C-BC52-C6EEF7E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57" y="2091299"/>
                <a:ext cx="248593" cy="246221"/>
              </a:xfrm>
              <a:prstGeom prst="rect">
                <a:avLst/>
              </a:prstGeom>
              <a:blipFill>
                <a:blip r:embed="rId14"/>
                <a:stretch>
                  <a:fillRect l="-15000" r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E33065-5156-F046-89FD-F82FF806618C}"/>
                  </a:ext>
                </a:extLst>
              </p:cNvPr>
              <p:cNvSpPr txBox="1"/>
              <p:nvPr/>
            </p:nvSpPr>
            <p:spPr>
              <a:xfrm>
                <a:off x="8685645" y="2915135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E33065-5156-F046-89FD-F82FF8066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645" y="2915135"/>
                <a:ext cx="248593" cy="246221"/>
              </a:xfrm>
              <a:prstGeom prst="rect">
                <a:avLst/>
              </a:prstGeom>
              <a:blipFill>
                <a:blip r:embed="rId15"/>
                <a:stretch>
                  <a:fillRect l="-15000" r="-10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512DD8-6E52-4147-A49F-EB7E6E4F5EC8}"/>
                  </a:ext>
                </a:extLst>
              </p:cNvPr>
              <p:cNvSpPr txBox="1"/>
              <p:nvPr/>
            </p:nvSpPr>
            <p:spPr>
              <a:xfrm>
                <a:off x="7732478" y="3285012"/>
                <a:ext cx="2485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L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NL" sz="160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512DD8-6E52-4147-A49F-EB7E6E4F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478" y="3285012"/>
                <a:ext cx="248593" cy="246221"/>
              </a:xfrm>
              <a:prstGeom prst="rect">
                <a:avLst/>
              </a:prstGeom>
              <a:blipFill>
                <a:blip r:embed="rId16"/>
                <a:stretch>
                  <a:fillRect l="-9524" r="-952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54A8780-90C8-5CD6-3BB5-BC50181CC017}"/>
              </a:ext>
            </a:extLst>
          </p:cNvPr>
          <p:cNvGrpSpPr/>
          <p:nvPr/>
        </p:nvGrpSpPr>
        <p:grpSpPr>
          <a:xfrm>
            <a:off x="3208224" y="2055243"/>
            <a:ext cx="6049612" cy="1983125"/>
            <a:chOff x="3208224" y="2154678"/>
            <a:chExt cx="6049612" cy="19831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538C9E-BD42-D53B-EEBD-F927C9C64D2E}"/>
                </a:ext>
              </a:extLst>
            </p:cNvPr>
            <p:cNvGrpSpPr/>
            <p:nvPr/>
          </p:nvGrpSpPr>
          <p:grpSpPr>
            <a:xfrm>
              <a:off x="5220853" y="2154678"/>
              <a:ext cx="4036983" cy="1983125"/>
              <a:chOff x="5220853" y="2154678"/>
              <a:chExt cx="4036983" cy="1983125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CDFB3BC-A2E4-5245-B5E0-6748050F8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2261" y="2154678"/>
                <a:ext cx="0" cy="435623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6C366D3-9004-FA47-8C0E-AE5BD4209696}"/>
                      </a:ext>
                    </a:extLst>
                  </p:cNvPr>
                  <p:cNvSpPr txBox="1"/>
                  <p:nvPr/>
                </p:nvSpPr>
                <p:spPr>
                  <a:xfrm>
                    <a:off x="6582756" y="2174288"/>
                    <a:ext cx="60811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26C366D3-9004-FA47-8C0E-AE5BD42096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2756" y="2174288"/>
                    <a:ext cx="608115" cy="24622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2000" r="-11000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2A459E4-2905-BE44-9BE0-AB703BD48D3C}"/>
                      </a:ext>
                    </a:extLst>
                  </p:cNvPr>
                  <p:cNvSpPr txBox="1"/>
                  <p:nvPr/>
                </p:nvSpPr>
                <p:spPr>
                  <a:xfrm>
                    <a:off x="6785641" y="2608023"/>
                    <a:ext cx="624711" cy="26872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B2A459E4-2905-BE44-9BE0-AB703BD48D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85641" y="2608023"/>
                    <a:ext cx="624711" cy="2687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1650" t="-31818" r="-21359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C50AF50D-DBCE-C046-976A-DB14701124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94539" y="3702180"/>
                <a:ext cx="0" cy="435623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097C84-DB2A-6248-84CA-66EE1FC2080C}"/>
                      </a:ext>
                    </a:extLst>
                  </p:cNvPr>
                  <p:cNvSpPr txBox="1"/>
                  <p:nvPr/>
                </p:nvSpPr>
                <p:spPr>
                  <a:xfrm>
                    <a:off x="8360053" y="3720905"/>
                    <a:ext cx="624711" cy="2677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A097C84-DB2A-6248-84CA-66EE1FC20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0053" y="3720905"/>
                    <a:ext cx="624711" cy="267766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8738" r="-9709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05CEDB1E-E8EA-D14B-9FDF-28C9286494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70190" y="2932505"/>
                <a:ext cx="521805" cy="0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4C1295-159C-B945-ABE7-47239C976A57}"/>
                      </a:ext>
                    </a:extLst>
                  </p:cNvPr>
                  <p:cNvSpPr txBox="1"/>
                  <p:nvPr/>
                </p:nvSpPr>
                <p:spPr>
                  <a:xfrm>
                    <a:off x="8633125" y="2665898"/>
                    <a:ext cx="624711" cy="2462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4C1295-159C-B945-ABE7-47239C976A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3125" y="2665898"/>
                    <a:ext cx="624711" cy="24622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963301B-FF98-3440-BCA8-CC58677215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73534" y="2909604"/>
                <a:ext cx="521805" cy="0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27FB470-AE3D-B846-93ED-2FDB101F4FB3}"/>
                      </a:ext>
                    </a:extLst>
                  </p:cNvPr>
                  <p:cNvSpPr txBox="1"/>
                  <p:nvPr/>
                </p:nvSpPr>
                <p:spPr>
                  <a:xfrm>
                    <a:off x="5220853" y="2580547"/>
                    <a:ext cx="708015" cy="26847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⃖"/>
                                  <m:ctrlP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527FB470-AE3D-B846-93ED-2FDB101F4F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0853" y="2580547"/>
                    <a:ext cx="708015" cy="26847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6838" t="-34091" r="-10256" b="-2272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15C62AB-DBFF-AA4B-910D-0026DF784E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92049" y="2882128"/>
                <a:ext cx="521805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A63710C-F422-215C-A306-81C5965FCA38}"/>
                </a:ext>
              </a:extLst>
            </p:cNvPr>
            <p:cNvGrpSpPr/>
            <p:nvPr/>
          </p:nvGrpSpPr>
          <p:grpSpPr>
            <a:xfrm>
              <a:off x="3208224" y="2155513"/>
              <a:ext cx="2547308" cy="1368054"/>
              <a:chOff x="3208224" y="2155513"/>
              <a:chExt cx="2547308" cy="1368054"/>
            </a:xfrm>
            <a:no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F809BCC-CF6C-AB44-88BC-026E04499F28}"/>
                      </a:ext>
                    </a:extLst>
                  </p:cNvPr>
                  <p:cNvSpPr txBox="1"/>
                  <p:nvPr/>
                </p:nvSpPr>
                <p:spPr>
                  <a:xfrm>
                    <a:off x="3469126" y="2572185"/>
                    <a:ext cx="591059" cy="24622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F809BCC-CF6C-AB44-88BC-026E04499F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9126" y="2572185"/>
                    <a:ext cx="591059" cy="24622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1340" r="-12371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0BF05BB-3628-1E4C-8810-E1517FEDC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224" y="2906867"/>
                <a:ext cx="521805" cy="0"/>
              </a:xfrm>
              <a:prstGeom prst="straightConnector1">
                <a:avLst/>
              </a:prstGeom>
              <a:grpFill/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86BF9B2-321C-F441-9CFA-475277B55E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6755" y="2155513"/>
                <a:ext cx="0" cy="435623"/>
              </a:xfrm>
              <a:prstGeom prst="straightConnector1">
                <a:avLst/>
              </a:prstGeom>
              <a:grpFill/>
              <a:ln w="19050">
                <a:solidFill>
                  <a:srgbClr val="FFC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19840DA-E749-134D-BFDC-3A384E28CE17}"/>
                      </a:ext>
                    </a:extLst>
                  </p:cNvPr>
                  <p:cNvSpPr txBox="1"/>
                  <p:nvPr/>
                </p:nvSpPr>
                <p:spPr>
                  <a:xfrm>
                    <a:off x="4649446" y="2225185"/>
                    <a:ext cx="600997" cy="24622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E19840DA-E749-134D-BFDC-3A384E28CE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9446" y="2225185"/>
                    <a:ext cx="600997" cy="24622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12245" r="-12245" b="-317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DE4E600-D8FF-C24F-AB94-CE2D5AF36F83}"/>
                      </a:ext>
                    </a:extLst>
                  </p:cNvPr>
                  <p:cNvSpPr txBox="1"/>
                  <p:nvPr/>
                </p:nvSpPr>
                <p:spPr>
                  <a:xfrm>
                    <a:off x="5042516" y="3255096"/>
                    <a:ext cx="713016" cy="268471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NL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NL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NL" sz="160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DE4E600-D8FF-C24F-AB94-CE2D5AF36F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2516" y="3255096"/>
                    <a:ext cx="713016" cy="26847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5983" t="-31818" r="-10256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3781E52E-6776-AE4E-931A-1CA568292D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6629" y="3225987"/>
                <a:ext cx="521805" cy="0"/>
              </a:xfrm>
              <a:prstGeom prst="straightConnector1">
                <a:avLst/>
              </a:prstGeom>
              <a:grpFill/>
              <a:ln w="19050">
                <a:solidFill>
                  <a:srgbClr val="FF000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081613-78AA-C6EB-8706-509F036FB1DE}"/>
                  </a:ext>
                </a:extLst>
              </p:cNvPr>
              <p:cNvSpPr txBox="1"/>
              <p:nvPr/>
            </p:nvSpPr>
            <p:spPr>
              <a:xfrm>
                <a:off x="961862" y="925497"/>
                <a:ext cx="9934011" cy="2995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L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081613-78AA-C6EB-8706-509F036FB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62" y="925497"/>
                <a:ext cx="9934011" cy="299569"/>
              </a:xfrm>
              <a:prstGeom prst="rect">
                <a:avLst/>
              </a:prstGeom>
              <a:blipFill>
                <a:blip r:embed="rId25"/>
                <a:stretch>
                  <a:fillRect l="-798" r="-85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2E883D0C-1AF5-C5C2-4B5C-12DE3E21997E}"/>
              </a:ext>
            </a:extLst>
          </p:cNvPr>
          <p:cNvSpPr txBox="1">
            <a:spLocks/>
          </p:cNvSpPr>
          <p:nvPr/>
        </p:nvSpPr>
        <p:spPr>
          <a:xfrm>
            <a:off x="755423" y="156575"/>
            <a:ext cx="10409552" cy="6336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0070C0"/>
                </a:solidFill>
              </a:rPr>
              <a:t>Message Passing for Scalability</a:t>
            </a:r>
            <a:endParaRPr lang="en-NL" sz="32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BA25E-FEE5-2742-BDF0-2EF4E70F53D8}"/>
                  </a:ext>
                </a:extLst>
              </p:cNvPr>
              <p:cNvSpPr txBox="1"/>
              <p:nvPr/>
            </p:nvSpPr>
            <p:spPr>
              <a:xfrm>
                <a:off x="203866" y="6277846"/>
                <a:ext cx="1178098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000" dirty="0">
                    <a:solidFill>
                      <a:schemeClr val="tx1"/>
                    </a:solidFill>
                  </a:rPr>
                  <a:t>I</a:t>
                </a:r>
                <a:r>
                  <a:rPr lang="en-NL" sz="2000" dirty="0">
                    <a:solidFill>
                      <a:schemeClr val="tx1"/>
                    </a:solidFill>
                  </a:rPr>
                  <a:t>f each variable has 10 possible values, then inference complexity drops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sz="20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L" sz="2000" dirty="0">
                    <a:solidFill>
                      <a:schemeClr val="tx1"/>
                    </a:solidFill>
                  </a:rPr>
                  <a:t> # additions.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BA25E-FEE5-2742-BDF0-2EF4E70F5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66" y="6277846"/>
                <a:ext cx="11780982" cy="400110"/>
              </a:xfrm>
              <a:prstGeom prst="rect">
                <a:avLst/>
              </a:prstGeom>
              <a:blipFill>
                <a:blip r:embed="rId26"/>
                <a:stretch>
                  <a:fillRect l="-431" t="-6250" r="-1184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BDC6F75-14C3-5B87-A96E-79A14226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1550"/>
            <a:ext cx="2743200" cy="365125"/>
          </a:xfrm>
        </p:spPr>
        <p:txBody>
          <a:bodyPr/>
          <a:lstStyle/>
          <a:p>
            <a:fld id="{55767B11-4F60-384F-98F8-8A8E9556CD7D}" type="slidenum">
              <a:rPr lang="en-NL" smtClean="0"/>
              <a:t>9</a:t>
            </a:fld>
            <a:endParaRPr lang="en-N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07855CD-EA37-F1DC-EB4B-D9CB6461F15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3130" y="3982435"/>
            <a:ext cx="5159792" cy="549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8E80BC-E1E6-C0FE-3F20-220492DEFB2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88359" y="4870271"/>
            <a:ext cx="7796405" cy="1260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307B5-33DB-BAB6-FBC6-A358F7FF3AB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8359" y="4884565"/>
            <a:ext cx="7772400" cy="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5534</TotalTime>
  <Words>1087</Words>
  <Application>Microsoft Macintosh PowerPoint</Application>
  <PresentationFormat>Widescreen</PresentationFormat>
  <Paragraphs>257</Paragraphs>
  <Slides>18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Nexa Bold</vt:lpstr>
      <vt:lpstr>Office Theme</vt:lpstr>
      <vt:lpstr>Active Inference and the Free Energy Principle  Bert de Vries (bert.de.vries@tue.nl)  Eindhoven University of Technology February 2026</vt:lpstr>
      <vt:lpstr>PowerPoint Presentation</vt:lpstr>
      <vt:lpstr>The Principle of Least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Active Inference-based Planning by Message Passing? </vt:lpstr>
      <vt:lpstr>Active Inference-based Planning by Message Passing? </vt:lpstr>
      <vt:lpstr>PowerPoint Presentation</vt:lpstr>
      <vt:lpstr>PowerPoint Presentation</vt:lpstr>
      <vt:lpstr>Why Active Inference Agents (rather than RL, MPC, …)?</vt:lpstr>
      <vt:lpstr>Conclusions / Recapitulation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Vries, Bert de</dc:creator>
  <cp:lastModifiedBy>Vries, Bert de</cp:lastModifiedBy>
  <cp:revision>84</cp:revision>
  <dcterms:created xsi:type="dcterms:W3CDTF">2025-04-27T05:25:39Z</dcterms:created>
  <dcterms:modified xsi:type="dcterms:W3CDTF">2026-01-15T17:28:21Z</dcterms:modified>
</cp:coreProperties>
</file>